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312" r:id="rId4"/>
    <p:sldId id="287" r:id="rId5"/>
    <p:sldId id="306" r:id="rId6"/>
    <p:sldId id="258" r:id="rId7"/>
    <p:sldId id="280" r:id="rId8"/>
    <p:sldId id="313" r:id="rId9"/>
    <p:sldId id="259" r:id="rId10"/>
    <p:sldId id="307" r:id="rId11"/>
    <p:sldId id="284" r:id="rId12"/>
    <p:sldId id="267" r:id="rId13"/>
    <p:sldId id="314" r:id="rId14"/>
    <p:sldId id="275" r:id="rId15"/>
    <p:sldId id="281" r:id="rId16"/>
    <p:sldId id="279" r:id="rId17"/>
    <p:sldId id="294" r:id="rId18"/>
    <p:sldId id="278" r:id="rId19"/>
    <p:sldId id="293" r:id="rId20"/>
    <p:sldId id="333" r:id="rId21"/>
    <p:sldId id="289" r:id="rId22"/>
    <p:sldId id="290" r:id="rId23"/>
    <p:sldId id="291" r:id="rId24"/>
    <p:sldId id="292" r:id="rId25"/>
    <p:sldId id="296" r:id="rId26"/>
    <p:sldId id="295" r:id="rId27"/>
    <p:sldId id="303" r:id="rId28"/>
    <p:sldId id="300" r:id="rId29"/>
    <p:sldId id="299" r:id="rId30"/>
    <p:sldId id="298" r:id="rId31"/>
    <p:sldId id="304" r:id="rId32"/>
    <p:sldId id="308" r:id="rId33"/>
    <p:sldId id="273" r:id="rId34"/>
    <p:sldId id="286" r:id="rId35"/>
    <p:sldId id="311" r:id="rId36"/>
    <p:sldId id="309" r:id="rId37"/>
    <p:sldId id="288" r:id="rId38"/>
    <p:sldId id="305" r:id="rId39"/>
    <p:sldId id="277" r:id="rId40"/>
    <p:sldId id="329" r:id="rId41"/>
    <p:sldId id="315" r:id="rId42"/>
    <p:sldId id="320" r:id="rId43"/>
    <p:sldId id="316" r:id="rId44"/>
    <p:sldId id="321" r:id="rId45"/>
    <p:sldId id="317" r:id="rId46"/>
    <p:sldId id="318" r:id="rId47"/>
    <p:sldId id="319" r:id="rId48"/>
    <p:sldId id="330" r:id="rId49"/>
    <p:sldId id="331" r:id="rId50"/>
    <p:sldId id="323" r:id="rId51"/>
    <p:sldId id="324" r:id="rId52"/>
    <p:sldId id="322" r:id="rId53"/>
    <p:sldId id="326" r:id="rId54"/>
    <p:sldId id="335" r:id="rId55"/>
    <p:sldId id="334" r:id="rId56"/>
    <p:sldId id="332" r:id="rId57"/>
    <p:sldId id="327" r:id="rId58"/>
    <p:sldId id="328" r:id="rId59"/>
    <p:sldId id="260" r:id="rId60"/>
    <p:sldId id="263" r:id="rId61"/>
    <p:sldId id="264" r:id="rId62"/>
    <p:sldId id="265" r:id="rId63"/>
    <p:sldId id="266" r:id="rId6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69909"/>
    <a:srgbClr val="CCFF33"/>
    <a:srgbClr val="FF7C80"/>
    <a:srgbClr val="CCCC00"/>
    <a:srgbClr val="FFFF66"/>
    <a:srgbClr val="FFFF00"/>
    <a:srgbClr val="66FF33"/>
    <a:srgbClr val="FF5050"/>
    <a:srgbClr val="DEA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66" d="100"/>
          <a:sy n="66" d="100"/>
        </p:scale>
        <p:origin x="-161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Master\Project\Evaluation\NSL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Master\Project\Evaluation\NSL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 sz="1400" b="1" i="0" baseline="0"/>
              <a:t>Algorithm Precision (1000 users, 10 bots), </a:t>
            </a:r>
          </a:p>
          <a:p>
            <a:pPr algn="ctr">
              <a:defRPr/>
            </a:pPr>
            <a:r>
              <a:rPr lang="en-US" sz="1400" b="1" i="0" baseline="0"/>
              <a:t>[w=1h, slide=15m]</a:t>
            </a:r>
            <a:endParaRPr lang="en-US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False Positive</c:v>
          </c:tx>
          <c:marker>
            <c:symbol val="none"/>
          </c:marker>
          <c:cat>
            <c:numRef>
              <c:f>Sheet3!$C$2:$C$22</c:f>
              <c:numCache>
                <c:formatCode>[$-409]h:mm\ AM/PM;@</c:formatCode>
                <c:ptCount val="21"/>
                <c:pt idx="0">
                  <c:v>0.79166666666666663</c:v>
                </c:pt>
                <c:pt idx="1">
                  <c:v>0.80208333333333337</c:v>
                </c:pt>
                <c:pt idx="2">
                  <c:v>0.8125</c:v>
                </c:pt>
                <c:pt idx="3">
                  <c:v>0.82291666666666663</c:v>
                </c:pt>
                <c:pt idx="4">
                  <c:v>0.83333333333333337</c:v>
                </c:pt>
                <c:pt idx="5">
                  <c:v>0.84375</c:v>
                </c:pt>
                <c:pt idx="6">
                  <c:v>0.85416666666666663</c:v>
                </c:pt>
                <c:pt idx="7">
                  <c:v>0.86458333333333337</c:v>
                </c:pt>
                <c:pt idx="8">
                  <c:v>0.875</c:v>
                </c:pt>
                <c:pt idx="9">
                  <c:v>0.88541666666666663</c:v>
                </c:pt>
                <c:pt idx="10">
                  <c:v>0.89583333333333337</c:v>
                </c:pt>
                <c:pt idx="11">
                  <c:v>0.90625</c:v>
                </c:pt>
                <c:pt idx="12">
                  <c:v>0.91666666666666663</c:v>
                </c:pt>
                <c:pt idx="13">
                  <c:v>0.92708333333333337</c:v>
                </c:pt>
                <c:pt idx="14">
                  <c:v>0.9375</c:v>
                </c:pt>
                <c:pt idx="15">
                  <c:v>0.94791666666666663</c:v>
                </c:pt>
                <c:pt idx="16">
                  <c:v>0.95833333333333337</c:v>
                </c:pt>
                <c:pt idx="17">
                  <c:v>0.96875</c:v>
                </c:pt>
                <c:pt idx="18">
                  <c:v>0.97916666666666663</c:v>
                </c:pt>
                <c:pt idx="19">
                  <c:v>0.98958333333333337</c:v>
                </c:pt>
                <c:pt idx="20">
                  <c:v>0</c:v>
                </c:pt>
              </c:numCache>
            </c:numRef>
          </c:cat>
          <c:val>
            <c:numRef>
              <c:f>Sheet3!$E$2:$E$22</c:f>
              <c:numCache>
                <c:formatCode>General</c:formatCode>
                <c:ptCount val="21"/>
                <c:pt idx="0">
                  <c:v>15.5</c:v>
                </c:pt>
                <c:pt idx="1">
                  <c:v>14.4</c:v>
                </c:pt>
                <c:pt idx="2">
                  <c:v>13.9</c:v>
                </c:pt>
                <c:pt idx="3">
                  <c:v>13</c:v>
                </c:pt>
                <c:pt idx="4">
                  <c:v>14.5</c:v>
                </c:pt>
                <c:pt idx="5">
                  <c:v>14.2</c:v>
                </c:pt>
                <c:pt idx="6">
                  <c:v>14.1</c:v>
                </c:pt>
                <c:pt idx="7">
                  <c:v>14</c:v>
                </c:pt>
                <c:pt idx="8">
                  <c:v>14.7</c:v>
                </c:pt>
                <c:pt idx="9">
                  <c:v>13.7</c:v>
                </c:pt>
                <c:pt idx="10">
                  <c:v>14.3</c:v>
                </c:pt>
                <c:pt idx="11">
                  <c:v>16.2</c:v>
                </c:pt>
                <c:pt idx="12">
                  <c:v>18.2</c:v>
                </c:pt>
                <c:pt idx="13">
                  <c:v>18.100000000000001</c:v>
                </c:pt>
                <c:pt idx="14">
                  <c:v>20.7</c:v>
                </c:pt>
                <c:pt idx="15">
                  <c:v>22.3</c:v>
                </c:pt>
                <c:pt idx="16">
                  <c:v>26.2</c:v>
                </c:pt>
                <c:pt idx="17">
                  <c:v>27.8</c:v>
                </c:pt>
                <c:pt idx="18">
                  <c:v>32.5</c:v>
                </c:pt>
                <c:pt idx="19">
                  <c:v>34.5</c:v>
                </c:pt>
                <c:pt idx="20">
                  <c:v>42.2</c:v>
                </c:pt>
              </c:numCache>
            </c:numRef>
          </c:val>
        </c:ser>
        <c:ser>
          <c:idx val="1"/>
          <c:order val="1"/>
          <c:tx>
            <c:v>False Negative</c:v>
          </c:tx>
          <c:marker>
            <c:symbol val="none"/>
          </c:marker>
          <c:cat>
            <c:numRef>
              <c:f>Sheet3!$C$2:$C$22</c:f>
              <c:numCache>
                <c:formatCode>[$-409]h:mm\ AM/PM;@</c:formatCode>
                <c:ptCount val="21"/>
                <c:pt idx="0">
                  <c:v>0.79166666666666663</c:v>
                </c:pt>
                <c:pt idx="1">
                  <c:v>0.80208333333333337</c:v>
                </c:pt>
                <c:pt idx="2">
                  <c:v>0.8125</c:v>
                </c:pt>
                <c:pt idx="3">
                  <c:v>0.82291666666666663</c:v>
                </c:pt>
                <c:pt idx="4">
                  <c:v>0.83333333333333337</c:v>
                </c:pt>
                <c:pt idx="5">
                  <c:v>0.84375</c:v>
                </c:pt>
                <c:pt idx="6">
                  <c:v>0.85416666666666663</c:v>
                </c:pt>
                <c:pt idx="7">
                  <c:v>0.86458333333333337</c:v>
                </c:pt>
                <c:pt idx="8">
                  <c:v>0.875</c:v>
                </c:pt>
                <c:pt idx="9">
                  <c:v>0.88541666666666663</c:v>
                </c:pt>
                <c:pt idx="10">
                  <c:v>0.89583333333333337</c:v>
                </c:pt>
                <c:pt idx="11">
                  <c:v>0.90625</c:v>
                </c:pt>
                <c:pt idx="12">
                  <c:v>0.91666666666666663</c:v>
                </c:pt>
                <c:pt idx="13">
                  <c:v>0.92708333333333337</c:v>
                </c:pt>
                <c:pt idx="14">
                  <c:v>0.9375</c:v>
                </c:pt>
                <c:pt idx="15">
                  <c:v>0.94791666666666663</c:v>
                </c:pt>
                <c:pt idx="16">
                  <c:v>0.95833333333333337</c:v>
                </c:pt>
                <c:pt idx="17">
                  <c:v>0.96875</c:v>
                </c:pt>
                <c:pt idx="18">
                  <c:v>0.97916666666666663</c:v>
                </c:pt>
                <c:pt idx="19">
                  <c:v>0.98958333333333337</c:v>
                </c:pt>
                <c:pt idx="20">
                  <c:v>0</c:v>
                </c:pt>
              </c:numCache>
            </c:numRef>
          </c:cat>
          <c:val>
            <c:numRef>
              <c:f>Sheet3!$G$2:$G$22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hiLowLines/>
        <c:marker val="1"/>
        <c:axId val="57416320"/>
        <c:axId val="69467520"/>
      </c:lineChart>
      <c:catAx>
        <c:axId val="57416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Time</a:t>
                </a:r>
              </a:p>
            </c:rich>
          </c:tx>
          <c:layout/>
        </c:title>
        <c:numFmt formatCode="[$-409]h:mm\ AM/PM;@" sourceLinked="1"/>
        <c:majorTickMark val="none"/>
        <c:tickLblPos val="nextTo"/>
        <c:crossAx val="69467520"/>
        <c:crosses val="autoZero"/>
        <c:auto val="1"/>
        <c:lblAlgn val="ctr"/>
        <c:lblOffset val="100"/>
      </c:catAx>
      <c:valAx>
        <c:axId val="694675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/>
                  <a:t>% Percentage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5741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/>
              <a:t>Algorithm Precision (90 users, 10 bots)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False Positive</c:v>
          </c:tx>
          <c:cat>
            <c:strRef>
              <c:f>ورقة1!$C$2:$C$5</c:f>
              <c:strCache>
                <c:ptCount val="4"/>
                <c:pt idx="0">
                  <c:v>15m</c:v>
                </c:pt>
                <c:pt idx="1">
                  <c:v>30m</c:v>
                </c:pt>
                <c:pt idx="2">
                  <c:v>90m</c:v>
                </c:pt>
                <c:pt idx="3">
                  <c:v>105m</c:v>
                </c:pt>
              </c:strCache>
            </c:strRef>
          </c:cat>
          <c:val>
            <c:numRef>
              <c:f>ورقة1!$E$2:$E$5</c:f>
              <c:numCache>
                <c:formatCode>General</c:formatCode>
                <c:ptCount val="4"/>
                <c:pt idx="0">
                  <c:v>51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% False Negative</c:v>
          </c:tx>
          <c:cat>
            <c:strRef>
              <c:f>ورقة1!$C$2:$C$5</c:f>
              <c:strCache>
                <c:ptCount val="4"/>
                <c:pt idx="0">
                  <c:v>15m</c:v>
                </c:pt>
                <c:pt idx="1">
                  <c:v>30m</c:v>
                </c:pt>
                <c:pt idx="2">
                  <c:v>90m</c:v>
                </c:pt>
                <c:pt idx="3">
                  <c:v>105m</c:v>
                </c:pt>
              </c:strCache>
            </c:strRef>
          </c:cat>
          <c:val>
            <c:numRef>
              <c:f>ورقة1!$G$2:$G$5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1280384"/>
        <c:axId val="84572416"/>
      </c:barChart>
      <c:catAx>
        <c:axId val="81280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/>
                  <a:t>Time Periods in minutes</a:t>
                </a:r>
                <a:endParaRPr lang="en-US" sz="1000"/>
              </a:p>
            </c:rich>
          </c:tx>
          <c:layout/>
        </c:title>
        <c:majorTickMark val="none"/>
        <c:tickLblPos val="nextTo"/>
        <c:txPr>
          <a:bodyPr rot="-60000"/>
          <a:lstStyle/>
          <a:p>
            <a:pPr>
              <a:defRPr/>
            </a:pPr>
            <a:endParaRPr lang="en-US"/>
          </a:p>
        </c:txPr>
        <c:crossAx val="84572416"/>
        <c:crosses val="autoZero"/>
        <c:auto val="1"/>
        <c:lblAlgn val="ctr"/>
        <c:lblOffset val="100"/>
      </c:catAx>
      <c:valAx>
        <c:axId val="84572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Percentage</a:t>
                </a:r>
              </a:p>
            </c:rich>
          </c:tx>
          <c:layout/>
        </c:title>
        <c:numFmt formatCode="General" sourceLinked="1"/>
        <c:tickLblPos val="nextTo"/>
        <c:crossAx val="81280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axId val="91012096"/>
        <c:axId val="91013888"/>
      </c:barChart>
      <c:catAx>
        <c:axId val="91012096"/>
        <c:scaling>
          <c:orientation val="minMax"/>
        </c:scaling>
        <c:axPos val="b"/>
        <c:tickLblPos val="nextTo"/>
        <c:crossAx val="91013888"/>
        <c:crosses val="autoZero"/>
        <c:auto val="1"/>
        <c:lblAlgn val="ctr"/>
        <c:lblOffset val="100"/>
      </c:catAx>
      <c:valAx>
        <c:axId val="91013888"/>
        <c:scaling>
          <c:orientation val="minMax"/>
        </c:scaling>
        <c:axPos val="l"/>
        <c:majorGridlines/>
        <c:numFmt formatCode="General" sourceLinked="1"/>
        <c:tickLblPos val="nextTo"/>
        <c:crossAx val="91012096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3D0A6EA-62CB-4E46-AEC5-06A011374FC5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06CA62B-0E10-4316-80F3-7FC2DC8B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310">
              <a:defRPr/>
            </a:pPr>
            <a:r>
              <a:rPr lang="en-US" dirty="0" smtClean="0"/>
              <a:t>Diameter protocol for AAA (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HSS &amp; SLF).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310">
              <a:defRPr/>
            </a:pPr>
            <a:r>
              <a:rPr lang="en-US" dirty="0" smtClean="0"/>
              <a:t>Diameter protocol for AAA (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HSS &amp; SLF).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5232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610100"/>
            <a:ext cx="2249424" cy="69494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96384"/>
            <a:ext cx="6784848" cy="7132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590800"/>
            <a:ext cx="6477000" cy="1828800"/>
          </a:xfrm>
          <a:solidFill>
            <a:srgbClr val="CC9900"/>
          </a:solidFill>
        </p:spPr>
        <p:txBody>
          <a:bodyPr anchor="ctr" anchorCtr="0">
            <a:normAutofit/>
          </a:bodyPr>
          <a:lstStyle>
            <a:lvl1pPr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6022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783693"/>
            <a:ext cx="22098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sz="1600" b="1" dirty="0" smtClean="0"/>
              <a:t>09 Dec 2010</a:t>
            </a:r>
            <a:endParaRPr lang="ar-SA" sz="1600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09 Dec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09 Dec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473825"/>
            <a:ext cx="2667000" cy="365125"/>
          </a:xfrm>
          <a:prstGeom prst="rect">
            <a:avLst/>
          </a:prstGeom>
        </p:spPr>
        <p:txBody>
          <a:bodyPr vert="horz" lIns="1554480" anchor="ctr" anchorCtr="0"/>
          <a:lstStyle>
            <a:lvl1pPr algn="l"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73631"/>
            <a:ext cx="5421083" cy="365125"/>
          </a:xfrm>
          <a:prstGeom prst="rect">
            <a:avLst/>
          </a:prstGeom>
        </p:spPr>
        <p:txBody>
          <a:bodyPr vert="horz" lIns="0" anchor="ctr"/>
          <a:lstStyle>
            <a:lvl1pPr algn="l" rtl="0"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9125" y="6477000"/>
            <a:ext cx="81534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>
    <p:fade/>
  </p:transition>
  <p:hf hd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Detection of </a:t>
            </a:r>
            <a:br>
              <a:rPr lang="en-US" dirty="0" smtClean="0"/>
            </a:br>
            <a:r>
              <a:rPr lang="en-US" dirty="0" smtClean="0"/>
              <a:t>SIP </a:t>
            </a:r>
            <a:r>
              <a:rPr lang="en-US" dirty="0" err="1" smtClean="0"/>
              <a:t>BoTnet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i="1" dirty="0" smtClean="0">
                <a:solidFill>
                  <a:srgbClr val="C00000"/>
                </a:solidFill>
                <a:latin typeface="Bradley Hand ITC" pitchFamily="66" charset="0"/>
              </a:rPr>
              <a:t>based on</a:t>
            </a:r>
            <a:r>
              <a:rPr lang="en-US" sz="2700" i="1" dirty="0" smtClean="0">
                <a:solidFill>
                  <a:srgbClr val="C00000"/>
                </a:solidFill>
              </a:rPr>
              <a:t> </a:t>
            </a:r>
            <a:r>
              <a:rPr lang="en-US" sz="2700" i="1" dirty="0" smtClean="0"/>
              <a:t> </a:t>
            </a:r>
            <a:r>
              <a:rPr lang="en-US" sz="3600" dirty="0" smtClean="0"/>
              <a:t>C&amp;C Communications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Mohammad </a:t>
            </a:r>
            <a:r>
              <a:rPr lang="en-US" sz="2000" b="1" dirty="0" err="1" smtClean="0">
                <a:solidFill>
                  <a:schemeClr val="tx1"/>
                </a:solidFill>
              </a:rPr>
              <a:t>AlKurbi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Problem Statement</a:t>
            </a: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Botnet</a:t>
            </a:r>
            <a:r>
              <a:rPr lang="en-US" dirty="0" smtClean="0"/>
              <a:t> is one of  the  most  serious  and growing security  threats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SLWL07, GZL08, YD+10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40% of all computers connected to Internet are considered infected bots </a:t>
            </a:r>
            <a:r>
              <a:rPr lang="en-US" sz="2100" b="1" dirty="0" smtClean="0">
                <a:solidFill>
                  <a:srgbClr val="00B050"/>
                </a:solidFill>
              </a:rPr>
              <a:t>[</a:t>
            </a:r>
            <a:r>
              <a:rPr lang="en-US" sz="2100" b="1" i="1" dirty="0" smtClean="0">
                <a:solidFill>
                  <a:srgbClr val="0070C0"/>
                </a:solidFill>
              </a:rPr>
              <a:t>ZLC08</a:t>
            </a:r>
            <a:r>
              <a:rPr lang="en-US" sz="2100" b="1" dirty="0" smtClean="0">
                <a:solidFill>
                  <a:srgbClr val="00B050"/>
                </a:solidFill>
              </a:rPr>
              <a:t>]</a:t>
            </a:r>
            <a:r>
              <a:rPr lang="en-US" sz="2100" dirty="0" smtClean="0"/>
              <a:t>.</a:t>
            </a:r>
          </a:p>
          <a:p>
            <a:pPr lvl="1"/>
            <a:r>
              <a:rPr lang="en-US" dirty="0" smtClean="0"/>
              <a:t>20% of malware will still be able to get into </a:t>
            </a:r>
            <a:r>
              <a:rPr lang="en-US" dirty="0" err="1" smtClean="0"/>
              <a:t>uptodate</a:t>
            </a:r>
            <a:r>
              <a:rPr lang="en-US" dirty="0" smtClean="0"/>
              <a:t> Internet computers </a:t>
            </a:r>
            <a:r>
              <a:rPr lang="en-US" sz="2200" b="1" dirty="0" smtClean="0">
                <a:solidFill>
                  <a:srgbClr val="00B050"/>
                </a:solidFill>
              </a:rPr>
              <a:t>[</a:t>
            </a:r>
            <a:r>
              <a:rPr lang="en-US" sz="2200" b="1" i="1" dirty="0" smtClean="0">
                <a:solidFill>
                  <a:srgbClr val="0070C0"/>
                </a:solidFill>
              </a:rPr>
              <a:t>BK07</a:t>
            </a:r>
            <a:r>
              <a:rPr lang="en-US" sz="22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SIP is even more attractive as C&amp;C protocol after being adopted by 3GPP. </a:t>
            </a:r>
          </a:p>
          <a:p>
            <a:endParaRPr lang="en-US" dirty="0" smtClean="0"/>
          </a:p>
          <a:p>
            <a:r>
              <a:rPr lang="en-US" dirty="0" smtClean="0"/>
              <a:t>SIP </a:t>
            </a:r>
            <a:r>
              <a:rPr lang="en-US" dirty="0" err="1" smtClean="0"/>
              <a:t>Botnet</a:t>
            </a:r>
            <a:r>
              <a:rPr lang="en-US" dirty="0" smtClean="0"/>
              <a:t> has not been considered before.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&amp; Detection 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Bot’s</a:t>
            </a:r>
            <a:r>
              <a:rPr lang="en-US" dirty="0" smtClean="0"/>
              <a:t> source code analysis.</a:t>
            </a:r>
          </a:p>
          <a:p>
            <a:r>
              <a:rPr lang="en-US" dirty="0" err="1" smtClean="0"/>
              <a:t>Honeynets</a:t>
            </a:r>
            <a:r>
              <a:rPr lang="en-US" dirty="0" smtClean="0"/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Signature based detections.</a:t>
            </a:r>
          </a:p>
          <a:p>
            <a:r>
              <a:rPr lang="en-US" dirty="0" smtClean="0"/>
              <a:t>Anomaly based detection: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Botnet</a:t>
            </a:r>
            <a:r>
              <a:rPr lang="en-US" dirty="0" smtClean="0"/>
              <a:t> Malicious Activities:</a:t>
            </a:r>
          </a:p>
          <a:p>
            <a:pPr lvl="2"/>
            <a:r>
              <a:rPr lang="en-US" dirty="0" smtClean="0"/>
              <a:t>High volume traffic, such as: </a:t>
            </a:r>
            <a:r>
              <a:rPr lang="en-US" dirty="0" err="1" smtClean="0"/>
              <a:t>DDoS</a:t>
            </a:r>
            <a:r>
              <a:rPr lang="en-US" dirty="0" smtClean="0"/>
              <a:t> attacks, Scans, </a:t>
            </a:r>
            <a:r>
              <a:rPr lang="en-US" dirty="0" err="1" smtClean="0"/>
              <a:t>Spams</a:t>
            </a:r>
            <a:r>
              <a:rPr lang="en-US" dirty="0" smtClean="0"/>
              <a:t>, or abnormal traffic.</a:t>
            </a:r>
          </a:p>
          <a:p>
            <a:pPr lvl="1"/>
            <a:r>
              <a:rPr lang="en-US" dirty="0" smtClean="0"/>
              <a:t>Based on C&amp;C communications.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C&amp;C Detection Approach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C&amp;C is the weakest link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GZL08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Interrupting C&amp;C channel disarms the </a:t>
            </a:r>
            <a:r>
              <a:rPr lang="en-US" dirty="0" err="1" smtClean="0"/>
              <a:t>Botnet</a:t>
            </a: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SLWL07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Based on the following observation </a:t>
            </a:r>
            <a:r>
              <a:rPr lang="en-US" sz="1900" b="1" dirty="0" smtClean="0">
                <a:solidFill>
                  <a:srgbClr val="00B050"/>
                </a:solidFill>
              </a:rPr>
              <a:t>[</a:t>
            </a:r>
            <a:r>
              <a:rPr lang="en-US" sz="1800" b="1" i="1" dirty="0" smtClean="0">
                <a:solidFill>
                  <a:srgbClr val="0070C0"/>
                </a:solidFill>
              </a:rPr>
              <a:t>GZL08 , </a:t>
            </a:r>
            <a:r>
              <a:rPr lang="en-US" sz="1900" b="1" i="1" dirty="0" smtClean="0">
                <a:solidFill>
                  <a:srgbClr val="0070C0"/>
                </a:solidFill>
              </a:rPr>
              <a:t>GP+08</a:t>
            </a:r>
            <a:r>
              <a:rPr lang="en-US" sz="19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Due to preprogrammed activities, Bots tend to behave in a similar or correlated manner.</a:t>
            </a:r>
          </a:p>
          <a:p>
            <a:endParaRPr lang="en-US" dirty="0" smtClean="0"/>
          </a:p>
          <a:p>
            <a:r>
              <a:rPr lang="en-US" dirty="0" smtClean="0"/>
              <a:t>Restrict Access to C&amp;C controllers isolates the bots.</a:t>
            </a:r>
          </a:p>
          <a:p>
            <a:endParaRPr lang="en-US" dirty="0" smtClean="0"/>
          </a:p>
          <a:p>
            <a:r>
              <a:rPr lang="en-US" dirty="0" smtClean="0"/>
              <a:t>No prior knowledge is needed.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(1)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Gu</a:t>
            </a:r>
            <a:r>
              <a:rPr lang="en-US" dirty="0" smtClean="0"/>
              <a:t> et al., “</a:t>
            </a:r>
            <a:r>
              <a:rPr lang="en-US" dirty="0" err="1" smtClean="0"/>
              <a:t>Botsniffer</a:t>
            </a:r>
            <a:r>
              <a:rPr lang="en-US" dirty="0" smtClean="0"/>
              <a:t>: Detecting </a:t>
            </a:r>
            <a:r>
              <a:rPr lang="en-US" dirty="0" err="1" smtClean="0"/>
              <a:t>botnet</a:t>
            </a:r>
            <a:r>
              <a:rPr lang="en-US" dirty="0" smtClean="0"/>
              <a:t> command and control channels in network traffic”, NDSS 08, February: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Detect centralized C&amp;C channel (IRC &amp; HTTP).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Monitor crowd density/ homogeneity from clients that connect to the same server:</a:t>
            </a:r>
          </a:p>
          <a:p>
            <a:pPr lvl="2"/>
            <a:r>
              <a:rPr lang="en-US" dirty="0" smtClean="0"/>
              <a:t>Events sequence are considered.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Deep inspection:</a:t>
            </a:r>
          </a:p>
          <a:p>
            <a:pPr lvl="2"/>
            <a:r>
              <a:rPr lang="en-US" dirty="0" smtClean="0"/>
              <a:t>Protocol-Matcher.</a:t>
            </a:r>
          </a:p>
          <a:p>
            <a:pPr lvl="2"/>
            <a:r>
              <a:rPr lang="en-US" dirty="0" smtClean="0"/>
              <a:t>Crowd homogeneity algorithm is vulnerable to encryption.</a:t>
            </a:r>
          </a:p>
          <a:p>
            <a:pPr lvl="2"/>
            <a:endParaRPr lang="en-US" dirty="0" smtClean="0"/>
          </a:p>
          <a:p>
            <a:pPr lvl="1"/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G.  </a:t>
            </a:r>
            <a:r>
              <a:rPr lang="en-US" dirty="0" err="1" smtClean="0"/>
              <a:t>Gu</a:t>
            </a:r>
            <a:r>
              <a:rPr lang="en-US" dirty="0" smtClean="0"/>
              <a:t> et al., “</a:t>
            </a:r>
            <a:r>
              <a:rPr lang="en-US" dirty="0" err="1" smtClean="0"/>
              <a:t>BotMiner</a:t>
            </a:r>
            <a:r>
              <a:rPr lang="en-US" dirty="0" smtClean="0"/>
              <a:t>:  Clustering  Analysis  of  Network  Traffic  for  Protocol-  and Structure-Independent  </a:t>
            </a:r>
            <a:r>
              <a:rPr lang="en-US" dirty="0" err="1" smtClean="0"/>
              <a:t>Botnet</a:t>
            </a:r>
            <a:r>
              <a:rPr lang="en-US" dirty="0" smtClean="0"/>
              <a:t>  Detection”, (Security’08), July: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Protocol &amp; Structure independent: </a:t>
            </a:r>
          </a:p>
          <a:p>
            <a:pPr lvl="2"/>
            <a:r>
              <a:rPr lang="en-US" dirty="0" smtClean="0"/>
              <a:t>Captures all TCP/UDP.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Does not consider events sequence.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Two-step </a:t>
            </a:r>
            <a:r>
              <a:rPr lang="en-US" sz="2800" i="1" dirty="0" smtClean="0"/>
              <a:t>X</a:t>
            </a:r>
            <a:r>
              <a:rPr lang="en-US" sz="2800" dirty="0" smtClean="0"/>
              <a:t>-means Clustering.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Identify hosts that share both similar C&amp;C communication patterns and similar malicious activity patterns.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X. Yu et al., “Online </a:t>
            </a:r>
            <a:r>
              <a:rPr lang="en-US" dirty="0" err="1" smtClean="0"/>
              <a:t>botnet</a:t>
            </a:r>
            <a:r>
              <a:rPr lang="en-US" dirty="0" smtClean="0"/>
              <a:t> detection based on incremental discrete </a:t>
            </a:r>
            <a:r>
              <a:rPr lang="en-US" dirty="0" err="1" smtClean="0"/>
              <a:t>fourier</a:t>
            </a:r>
            <a:r>
              <a:rPr lang="en-US" dirty="0" smtClean="0"/>
              <a:t> transform”, JOURNAL OF NETWORKS, 5(5), May 2010:</a:t>
            </a:r>
          </a:p>
          <a:p>
            <a:pPr lvl="1"/>
            <a:endParaRPr lang="en-US" sz="600" dirty="0" smtClean="0"/>
          </a:p>
          <a:p>
            <a:pPr lvl="1"/>
            <a:r>
              <a:rPr lang="en-US" dirty="0" smtClean="0"/>
              <a:t>Protocol &amp; Structure independent.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Events sequence are considered.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distance(X, Y)=distance(DFT(X), DFT(Y))	</a:t>
            </a:r>
            <a:r>
              <a:rPr lang="en-US" sz="1700" dirty="0" smtClean="0"/>
              <a:t>[</a:t>
            </a:r>
            <a:r>
              <a:rPr lang="en-US" sz="1700" b="1" dirty="0" smtClean="0"/>
              <a:t>Discrete  Fourier  Transform</a:t>
            </a:r>
            <a:r>
              <a:rPr lang="en-US" sz="1700" dirty="0" smtClean="0"/>
              <a:t>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Less DFT coefficients are required to capture the distance.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Suspected </a:t>
            </a:r>
            <a:r>
              <a:rPr lang="en-US" dirty="0" err="1" smtClean="0"/>
              <a:t>bot’s</a:t>
            </a:r>
            <a:r>
              <a:rPr lang="en-US" dirty="0" smtClean="0"/>
              <a:t> malicious activities are monitored before confirming its identity.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Developing a system to detect SIP </a:t>
            </a:r>
            <a:r>
              <a:rPr lang="en-US" sz="2400" dirty="0" err="1" smtClean="0"/>
              <a:t>Botnet</a:t>
            </a:r>
            <a:r>
              <a:rPr lang="en-US" sz="2400" dirty="0" smtClean="0"/>
              <a:t> (i.e. SIP is the C&amp;C protocol):</a:t>
            </a:r>
          </a:p>
          <a:p>
            <a:pPr lvl="1"/>
            <a:r>
              <a:rPr lang="en-US" sz="2200" dirty="0" smtClean="0"/>
              <a:t>It is a network anomaly based system.</a:t>
            </a:r>
          </a:p>
          <a:p>
            <a:pPr lvl="1"/>
            <a:r>
              <a:rPr lang="en-US" sz="2200" dirty="0" smtClean="0"/>
              <a:t>Based on bots similar behavior.</a:t>
            </a:r>
          </a:p>
          <a:p>
            <a:pPr lvl="1"/>
            <a:r>
              <a:rPr lang="en-US" sz="2200" dirty="0" smtClean="0"/>
              <a:t>It does not rely on the events sequence </a:t>
            </a:r>
            <a:r>
              <a:rPr lang="en-US" sz="2200" b="1" dirty="0" smtClean="0">
                <a:solidFill>
                  <a:srgbClr val="00B050"/>
                </a:solidFill>
              </a:rPr>
              <a:t>[</a:t>
            </a:r>
            <a:r>
              <a:rPr lang="en-US" sz="2200" b="1" i="1" dirty="0" smtClean="0">
                <a:solidFill>
                  <a:srgbClr val="0070C0"/>
                </a:solidFill>
              </a:rPr>
              <a:t>SLWL07, GP+08</a:t>
            </a:r>
            <a:r>
              <a:rPr lang="en-US" sz="2200" b="1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:</a:t>
            </a:r>
          </a:p>
          <a:p>
            <a:pPr lvl="2"/>
            <a:r>
              <a:rPr lang="en-US" sz="2200" dirty="0" smtClean="0"/>
              <a:t>Resist random-time evasion technique.</a:t>
            </a:r>
          </a:p>
          <a:p>
            <a:pPr lvl="1"/>
            <a:r>
              <a:rPr lang="en-US" sz="2200" dirty="0" smtClean="0"/>
              <a:t>Detect bots at early stages: Before initiating malicious activities, or as early as possible.</a:t>
            </a:r>
          </a:p>
          <a:p>
            <a:pPr lvl="1"/>
            <a:r>
              <a:rPr lang="en-US" sz="2200" dirty="0" smtClean="0"/>
              <a:t>By monitoring &amp; analyzing C&amp;C communications (i.e. SIP communications).</a:t>
            </a:r>
          </a:p>
          <a:p>
            <a:pPr lvl="1"/>
            <a:r>
              <a:rPr lang="en-US" sz="2200" dirty="0" smtClean="0"/>
              <a:t>Without any prior knowledge.</a:t>
            </a:r>
          </a:p>
          <a:p>
            <a:pPr lvl="1"/>
            <a:r>
              <a:rPr lang="en-US" sz="2200" dirty="0" smtClean="0"/>
              <a:t>A suspected </a:t>
            </a:r>
            <a:r>
              <a:rPr lang="en-US" sz="2200" dirty="0" err="1" smtClean="0"/>
              <a:t>bot</a:t>
            </a:r>
            <a:r>
              <a:rPr lang="en-US" sz="2200" dirty="0" smtClean="0"/>
              <a:t> identity is confirmed as soon as it carries one or more </a:t>
            </a:r>
            <a:r>
              <a:rPr lang="en-US" sz="2200" dirty="0" err="1" smtClean="0"/>
              <a:t>botnet</a:t>
            </a:r>
            <a:r>
              <a:rPr lang="en-US" sz="2200" dirty="0" smtClean="0"/>
              <a:t> malicious activities.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Solution (</a:t>
            </a:r>
            <a:r>
              <a:rPr lang="en-US" b="1" dirty="0" smtClean="0">
                <a:solidFill>
                  <a:srgbClr val="0070C0"/>
                </a:solidFill>
                <a:latin typeface="Bradley Hand ITC" pitchFamily="66" charset="0"/>
              </a:rPr>
              <a:t>Main  idea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users are considered similar if they share similar flows more than a defined threshold </a:t>
            </a:r>
            <a:r>
              <a:rPr lang="en-US" sz="2400" b="1" dirty="0" smtClean="0">
                <a:solidFill>
                  <a:srgbClr val="0070C0"/>
                </a:solidFill>
              </a:rPr>
              <a:t>(  )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r>
              <a:rPr lang="en-US" sz="2400" dirty="0" smtClean="0"/>
              <a:t>Similar users are considered suspected bots.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2667000" y="3886200"/>
            <a:ext cx="3733800" cy="2514600"/>
            <a:chOff x="2590800" y="3200400"/>
            <a:chExt cx="3733800" cy="2514600"/>
          </a:xfrm>
        </p:grpSpPr>
        <p:sp>
          <p:nvSpPr>
            <p:cNvPr id="46" name="Oval 45"/>
            <p:cNvSpPr/>
            <p:nvPr/>
          </p:nvSpPr>
          <p:spPr>
            <a:xfrm>
              <a:off x="3323772" y="3341916"/>
              <a:ext cx="2133600" cy="2209800"/>
            </a:xfrm>
            <a:prstGeom prst="ellips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3276600"/>
              <a:ext cx="2667000" cy="2362200"/>
            </a:xfrm>
            <a:prstGeom prst="ellipse">
              <a:avLst/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76600" y="3276600"/>
              <a:ext cx="2667000" cy="23622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0200" y="5334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DEA900"/>
                  </a:solidFill>
                </a:rPr>
                <a:t>User-1</a:t>
              </a:r>
              <a:endParaRPr lang="en-US" b="1" dirty="0">
                <a:solidFill>
                  <a:srgbClr val="DEA9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32004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User-2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43400" y="35052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038600" y="3657600"/>
              <a:ext cx="152400" cy="152400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91000" y="3886200"/>
              <a:ext cx="152400" cy="1524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24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00600" y="4419600"/>
              <a:ext cx="152400" cy="152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953000" y="4038600"/>
              <a:ext cx="152400" cy="1524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57800" y="4419600"/>
              <a:ext cx="152400" cy="1524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05200" y="4038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43400" y="40386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572000" y="4267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800" y="3810000"/>
              <a:ext cx="152400" cy="1524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886200" y="3962400"/>
              <a:ext cx="152400" cy="152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038600" y="41148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191000" y="4267200"/>
              <a:ext cx="152400" cy="1524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400" y="4419600"/>
              <a:ext cx="152400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5800" y="4572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648200" y="4724400"/>
              <a:ext cx="152400" cy="152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8006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657600" y="4191000"/>
              <a:ext cx="152400" cy="152400"/>
            </a:xfrm>
            <a:prstGeom prst="ellipse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810000" y="4343400"/>
              <a:ext cx="152400" cy="152400"/>
            </a:xfrm>
            <a:prstGeom prst="ellipse">
              <a:avLst/>
            </a:prstGeom>
            <a:solidFill>
              <a:srgbClr val="CC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62400" y="4495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14800" y="464820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267200" y="4800600"/>
              <a:ext cx="152400" cy="152400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419600" y="4953000"/>
              <a:ext cx="152400" cy="152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528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05200" y="4495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57600" y="4648200"/>
              <a:ext cx="152400" cy="1524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000" y="4800600"/>
              <a:ext cx="152400" cy="1524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962400" y="4953000"/>
              <a:ext cx="152400" cy="152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114800" y="5105400"/>
              <a:ext cx="152400" cy="152400"/>
            </a:xfrm>
            <a:prstGeom prst="ellipse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267200" y="5257800"/>
              <a:ext cx="152400" cy="152400"/>
            </a:xfrm>
            <a:prstGeom prst="ellipse">
              <a:avLst/>
            </a:prstGeom>
            <a:solidFill>
              <a:srgbClr val="CC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486400" y="3810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486400" y="4191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562600" y="4572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57800" y="36576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715000" y="43434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562600" y="48768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334000" y="51816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05400" y="3429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429000" y="3505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971800" y="39624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276600" y="36576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200400" y="3886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895600" y="44958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971800" y="41910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124200" y="4648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0" y="49530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200400" y="51054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505200" y="52578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4771572" y="2008414"/>
          <a:ext cx="304800" cy="444500"/>
        </p:xfrm>
        <a:graphic>
          <a:graphicData uri="http://schemas.openxmlformats.org/presentationml/2006/ole">
            <p:oleObj spid="_x0000_s1028" name="معادلة" r:id="rId3" imgW="152280" imgH="203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Introduction to </a:t>
            </a:r>
            <a:r>
              <a:rPr lang="en-US" b="1" dirty="0" err="1" smtClean="0"/>
              <a:t>Botnet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Why SIP is useful?</a:t>
            </a:r>
          </a:p>
          <a:p>
            <a:endParaRPr lang="en-US" b="1" dirty="0" smtClean="0"/>
          </a:p>
          <a:p>
            <a:r>
              <a:rPr lang="en-US" b="1" dirty="0" smtClean="0"/>
              <a:t>Problem Statement.</a:t>
            </a:r>
          </a:p>
          <a:p>
            <a:endParaRPr lang="en-US" b="1" dirty="0" smtClean="0"/>
          </a:p>
          <a:p>
            <a:r>
              <a:rPr lang="en-US" b="1" dirty="0" smtClean="0"/>
              <a:t>Related Works.</a:t>
            </a:r>
          </a:p>
          <a:p>
            <a:endParaRPr lang="en-US" b="1" dirty="0" smtClean="0"/>
          </a:p>
          <a:p>
            <a:r>
              <a:rPr lang="en-US" b="1" dirty="0" smtClean="0"/>
              <a:t>Proposed Solution.</a:t>
            </a:r>
          </a:p>
          <a:p>
            <a:endParaRPr lang="en-US" b="1" dirty="0" smtClean="0"/>
          </a:p>
          <a:p>
            <a:r>
              <a:rPr lang="en-US" b="1" dirty="0" smtClean="0"/>
              <a:t>Preliminary Evaluation.</a:t>
            </a:r>
          </a:p>
          <a:p>
            <a:endParaRPr lang="en-US" b="1" dirty="0" smtClean="0"/>
          </a:p>
          <a:p>
            <a:r>
              <a:rPr lang="en-US" b="1" dirty="0" smtClean="0"/>
              <a:t>Conclusions &amp; Future 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2590800"/>
            <a:ext cx="9010650" cy="20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Components 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Engine: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Logs SIP/Malicious traffic to a central DB server.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Based on snort (open source intrusion detection system):</a:t>
            </a:r>
          </a:p>
          <a:p>
            <a:pPr lvl="2"/>
            <a:r>
              <a:rPr lang="en-US" dirty="0" smtClean="0"/>
              <a:t>with a customized set of rules to capture SIP traffic.</a:t>
            </a:r>
          </a:p>
          <a:p>
            <a:pPr lvl="2"/>
            <a:r>
              <a:rPr lang="en-US" dirty="0" smtClean="0"/>
              <a:t>Set of activated plug-ins to capture malicious activities.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Installed where the designated traffic pass by, such as network gateways.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Components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Correlation Engine:</a:t>
            </a:r>
          </a:p>
          <a:p>
            <a:pPr lvl="1"/>
            <a:r>
              <a:rPr lang="en-US" dirty="0" smtClean="0"/>
              <a:t>Developed in Java.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Input: </a:t>
            </a:r>
          </a:p>
          <a:p>
            <a:pPr lvl="2"/>
            <a:r>
              <a:rPr lang="en-US" dirty="0" smtClean="0"/>
              <a:t>SIP/Malicious traffic that has been logged into the Central DB.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Function:</a:t>
            </a:r>
          </a:p>
          <a:p>
            <a:pPr lvl="2"/>
            <a:r>
              <a:rPr lang="en-US" dirty="0" smtClean="0"/>
              <a:t>detect bots and C&amp;C controllers.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can be installed any where as long as it has access to the central DB server.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Engine (How it works)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Feature Vector (FV):</a:t>
            </a:r>
          </a:p>
          <a:p>
            <a:pPr lvl="1"/>
            <a:r>
              <a:rPr lang="en-US" b="1" dirty="0" smtClean="0"/>
              <a:t>A flow is transferred to a feature vector.</a:t>
            </a:r>
          </a:p>
          <a:p>
            <a:pPr lvl="1"/>
            <a:r>
              <a:rPr lang="en-US" b="1" dirty="0" smtClean="0"/>
              <a:t>FV Consists of flow attributes, such as: </a:t>
            </a:r>
          </a:p>
          <a:p>
            <a:pPr lvl="2"/>
            <a:r>
              <a:rPr lang="en-US" b="1" dirty="0" smtClean="0"/>
              <a:t>Duration (seconds), size (bytes), No. of packets.</a:t>
            </a:r>
          </a:p>
          <a:p>
            <a:pPr lvl="2"/>
            <a:r>
              <a:rPr lang="en-US" b="1" dirty="0" smtClean="0"/>
              <a:t>bps (bytes per sec.), </a:t>
            </a:r>
            <a:r>
              <a:rPr lang="en-US" b="1" dirty="0" err="1" smtClean="0"/>
              <a:t>bpp</a:t>
            </a:r>
            <a:r>
              <a:rPr lang="en-US" b="1" dirty="0" smtClean="0"/>
              <a:t> (bytes per packet).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Feature Stream (FS):</a:t>
            </a:r>
          </a:p>
          <a:p>
            <a:pPr lvl="1"/>
            <a:r>
              <a:rPr lang="en-US" b="1" dirty="0" smtClean="0"/>
              <a:t>User flows are represented by a feature stream.</a:t>
            </a:r>
          </a:p>
          <a:p>
            <a:pPr lvl="1"/>
            <a:r>
              <a:rPr lang="en-US" b="1" dirty="0" smtClean="0"/>
              <a:t>A column represents a Feature Vector.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81200" y="4281714"/>
            <a:ext cx="6781800" cy="2195286"/>
            <a:chOff x="1143000" y="4114800"/>
            <a:chExt cx="6781800" cy="2195286"/>
          </a:xfrm>
        </p:grpSpPr>
        <p:sp>
          <p:nvSpPr>
            <p:cNvPr id="7" name="Double Bracket 6"/>
            <p:cNvSpPr/>
            <p:nvPr/>
          </p:nvSpPr>
          <p:spPr>
            <a:xfrm>
              <a:off x="2819400" y="4724400"/>
              <a:ext cx="5105400" cy="1219200"/>
            </a:xfrm>
            <a:prstGeom prst="bracketPair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4680858"/>
              <a:ext cx="762000" cy="1295400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Duration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Size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#Packets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Bps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err="1" smtClean="0">
                  <a:solidFill>
                    <a:srgbClr val="00B050"/>
                  </a:solidFill>
                </a:rPr>
                <a:t>bpp</a:t>
              </a:r>
              <a:endParaRPr lang="en-US" sz="1200" b="1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334000" y="5334000"/>
              <a:ext cx="1172028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24200" y="60198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FV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1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1200" b="1" dirty="0" smtClean="0">
                  <a:solidFill>
                    <a:srgbClr val="C00000"/>
                  </a:solidFill>
                  <a:sym typeface="Wingdings" pitchFamily="2" charset="2"/>
                </a:rPr>
                <a:t> 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Flow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1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34628" y="4680858"/>
              <a:ext cx="762000" cy="1295400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Duration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Size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#Packets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Bps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err="1" smtClean="0">
                  <a:solidFill>
                    <a:srgbClr val="00B050"/>
                  </a:solidFill>
                </a:rPr>
                <a:t>bpp</a:t>
              </a:r>
              <a:endParaRPr lang="en-US" sz="12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06028" y="6019800"/>
              <a:ext cx="1190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FV </a:t>
              </a:r>
              <a:r>
                <a:rPr lang="en-US" sz="1200" b="1" i="1" dirty="0" smtClean="0">
                  <a:solidFill>
                    <a:srgbClr val="002060"/>
                  </a:solidFill>
                  <a:latin typeface="Bradley Hand ITC" pitchFamily="66" charset="0"/>
                </a:rPr>
                <a:t>n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1200" b="1" dirty="0" smtClean="0">
                  <a:solidFill>
                    <a:srgbClr val="C00000"/>
                  </a:solidFill>
                  <a:sym typeface="Wingdings" pitchFamily="2" charset="2"/>
                </a:rPr>
                <a:t> 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Flow </a:t>
              </a:r>
              <a:r>
                <a:rPr lang="en-US" sz="1200" b="1" i="1" dirty="0" smtClean="0">
                  <a:solidFill>
                    <a:srgbClr val="002060"/>
                  </a:solidFill>
                  <a:latin typeface="Bradley Hand ITC" pitchFamily="66" charset="0"/>
                </a:rPr>
                <a:t>n</a:t>
              </a:r>
              <a:endParaRPr lang="en-US" sz="1200" b="1" i="1" dirty="0">
                <a:solidFill>
                  <a:srgbClr val="002060"/>
                </a:solidFill>
                <a:latin typeface="Bradley Hand ITC" pitchFamily="66" charset="0"/>
              </a:endParaRPr>
            </a:p>
          </p:txBody>
        </p:sp>
        <p:sp>
          <p:nvSpPr>
            <p:cNvPr id="22" name="Left Brace 21"/>
            <p:cNvSpPr/>
            <p:nvPr/>
          </p:nvSpPr>
          <p:spPr>
            <a:xfrm rot="5400000">
              <a:off x="5219700" y="2476500"/>
              <a:ext cx="266700" cy="4076700"/>
            </a:xfrm>
            <a:prstGeom prst="leftBrace">
              <a:avLst>
                <a:gd name="adj1" fmla="val 8333"/>
                <a:gd name="adj2" fmla="val 50569"/>
              </a:avLst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1000" y="4114800"/>
              <a:ext cx="2438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Time window (</a:t>
              </a:r>
              <a:r>
                <a:rPr lang="en-US" sz="1200" b="1" dirty="0" smtClean="0">
                  <a:solidFill>
                    <a:srgbClr val="00CC00"/>
                  </a:solidFill>
                  <a:latin typeface="Bradley Hand ITC" pitchFamily="66" charset="0"/>
                </a:rPr>
                <a:t>w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)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3000" y="5181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B0F0"/>
                  </a:solidFill>
                </a:rPr>
                <a:t>User </a:t>
              </a:r>
            </a:p>
            <a:p>
              <a:pPr algn="ctr"/>
              <a:r>
                <a:rPr lang="en-US" sz="1200" b="1" dirty="0" smtClean="0">
                  <a:solidFill>
                    <a:srgbClr val="00B0F0"/>
                  </a:solidFill>
                </a:rPr>
                <a:t>Feature Stream</a:t>
              </a:r>
              <a:endParaRPr lang="en-US" sz="1200" b="1" dirty="0">
                <a:solidFill>
                  <a:srgbClr val="00B0F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43400" y="4694145"/>
              <a:ext cx="762000" cy="1295400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Duration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Size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#Packets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rgbClr val="00B050"/>
                  </a:solidFill>
                </a:rPr>
                <a:t>Bps</a:t>
              </a:r>
            </a:p>
            <a:p>
              <a:pPr algn="ctr"/>
              <a:endParaRPr lang="en-US" sz="5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en-US" sz="1200" b="1" dirty="0" err="1" smtClean="0">
                  <a:solidFill>
                    <a:srgbClr val="00B050"/>
                  </a:solidFill>
                </a:rPr>
                <a:t>bpp</a:t>
              </a:r>
              <a:endParaRPr lang="en-US" sz="1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67200" y="6033087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FV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2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1200" b="1" dirty="0" smtClean="0">
                  <a:solidFill>
                    <a:srgbClr val="C00000"/>
                  </a:solidFill>
                  <a:sym typeface="Wingdings" pitchFamily="2" charset="2"/>
                </a:rPr>
                <a:t> </a:t>
              </a:r>
              <a:r>
                <a:rPr lang="en-US" sz="1200" b="1" dirty="0" smtClean="0">
                  <a:solidFill>
                    <a:srgbClr val="C00000"/>
                  </a:solidFill>
                </a:rPr>
                <a:t>Flow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2</a:t>
              </a:r>
              <a:endParaRPr lang="en-US" sz="12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Engine (How it works)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flows [a , b] are similar if distance: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a,b</a:t>
            </a:r>
            <a:r>
              <a:rPr lang="en-US" dirty="0" smtClean="0"/>
              <a:t>)  = </a:t>
            </a:r>
            <a:r>
              <a:rPr lang="en-US" dirty="0" smtClean="0"/>
              <a:t>				</a:t>
            </a:r>
            <a:r>
              <a:rPr lang="en-US" sz="1800" b="1" dirty="0" smtClean="0">
                <a:latin typeface="Blackadder ITC" pitchFamily="82" charset="0"/>
              </a:rPr>
              <a:t>, f: </a:t>
            </a:r>
            <a:r>
              <a:rPr lang="en-US" sz="1800" b="1" dirty="0" smtClean="0"/>
              <a:t> </a:t>
            </a:r>
            <a:r>
              <a:rPr lang="en-US" sz="1800" dirty="0" smtClean="0"/>
              <a:t>no. of features</a:t>
            </a:r>
            <a:endParaRPr lang="en-US" sz="1800" dirty="0" smtClean="0">
              <a:latin typeface="Blackadder ITC" pitchFamily="82" charset="0"/>
            </a:endParaRPr>
          </a:p>
          <a:p>
            <a:endParaRPr lang="en-US" dirty="0" smtClean="0"/>
          </a:p>
          <a:p>
            <a:r>
              <a:rPr lang="en-US" dirty="0" smtClean="0"/>
              <a:t>Two users (A , B) are considered similar if distance: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distance d(A,B) = 			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A/B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Feature Stream of user A/B.</a:t>
            </a:r>
          </a:p>
          <a:p>
            <a:pPr lvl="2"/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معادلة" r:id="rId3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معادلة" r:id="rId4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43200" y="2195513"/>
          <a:ext cx="2614613" cy="1281112"/>
        </p:xfrm>
        <a:graphic>
          <a:graphicData uri="http://schemas.openxmlformats.org/presentationml/2006/ole">
            <p:oleObj spid="_x0000_s2053" name="معادلة" r:id="rId5" imgW="1663560" imgH="76176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12254" y="4481286"/>
          <a:ext cx="1436688" cy="885825"/>
        </p:xfrm>
        <a:graphic>
          <a:graphicData uri="http://schemas.openxmlformats.org/presentationml/2006/ole">
            <p:oleObj spid="_x0000_s2054" name="معادلة" r:id="rId6" imgW="761760" imgH="469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False Positive &amp; Negative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Set </a:t>
            </a:r>
            <a:r>
              <a:rPr lang="en-US" dirty="0" smtClean="0">
                <a:solidFill>
                  <a:srgbClr val="002060"/>
                </a:solidFill>
              </a:rPr>
              <a:t>(Users’ traffic)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Network traces has been generated using two tools developed by </a:t>
            </a:r>
            <a:r>
              <a:rPr lang="en-US" sz="2800" b="1" dirty="0" smtClean="0">
                <a:solidFill>
                  <a:srgbClr val="0070C0"/>
                </a:solidFill>
              </a:rPr>
              <a:t>A. Berger et al. [</a:t>
            </a:r>
            <a:r>
              <a:rPr lang="en-US" sz="2800" b="1" dirty="0" smtClean="0">
                <a:solidFill>
                  <a:srgbClr val="00B050"/>
                </a:solidFill>
              </a:rPr>
              <a:t>BH09</a:t>
            </a:r>
            <a:r>
              <a:rPr lang="en-US" sz="2800" b="1" dirty="0" smtClean="0">
                <a:solidFill>
                  <a:srgbClr val="0070C0"/>
                </a:solidFill>
              </a:rPr>
              <a:t>]: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B050"/>
                </a:solidFill>
              </a:rPr>
              <a:t>Autosip</a:t>
            </a:r>
            <a:r>
              <a:rPr lang="en-US" sz="2800" b="1" dirty="0" smtClean="0">
                <a:solidFill>
                  <a:srgbClr val="00B050"/>
                </a:solidFill>
              </a:rPr>
              <a:t>: </a:t>
            </a:r>
          </a:p>
          <a:p>
            <a:pPr lvl="2"/>
            <a:r>
              <a:rPr lang="en-US" sz="2400" dirty="0" smtClean="0"/>
              <a:t>Emulate a realistic behavior of a regular users calls:</a:t>
            </a:r>
          </a:p>
          <a:p>
            <a:pPr lvl="3"/>
            <a:r>
              <a:rPr lang="en-US" b="1" dirty="0" smtClean="0"/>
              <a:t>Number of online users varies with time.</a:t>
            </a:r>
          </a:p>
          <a:p>
            <a:pPr lvl="3"/>
            <a:endParaRPr lang="en-US" b="1" dirty="0" smtClean="0"/>
          </a:p>
          <a:p>
            <a:pPr lvl="3"/>
            <a:r>
              <a:rPr lang="en-US" b="1" dirty="0" smtClean="0"/>
              <a:t>Calls duration is modeled based on μ (Mean value) and            σ (S. deviation).</a:t>
            </a:r>
          </a:p>
          <a:p>
            <a:pPr lvl="3"/>
            <a:endParaRPr lang="en-US" b="1" dirty="0" smtClean="0"/>
          </a:p>
          <a:p>
            <a:pPr lvl="3"/>
            <a:r>
              <a:rPr lang="en-US" b="1" dirty="0" smtClean="0"/>
              <a:t>A user calls a friend with probability (α) and others with probability (1 − α).</a:t>
            </a:r>
          </a:p>
          <a:p>
            <a:pPr lvl="3"/>
            <a:endParaRPr lang="en-US" b="1" dirty="0" smtClean="0"/>
          </a:p>
          <a:p>
            <a:pPr lvl="3"/>
            <a:r>
              <a:rPr lang="en-US" b="1" dirty="0" smtClean="0"/>
              <a:t>A user makes in average  </a:t>
            </a:r>
            <a:r>
              <a:rPr lang="en-US" b="1" dirty="0" smtClean="0">
                <a:solidFill>
                  <a:srgbClr val="00B0F0"/>
                </a:solidFill>
                <a:latin typeface="Bradley Hand ITC" pitchFamily="66" charset="0"/>
              </a:rPr>
              <a:t>C  </a:t>
            </a:r>
            <a:r>
              <a:rPr lang="en-US" b="1" dirty="0" smtClean="0"/>
              <a:t>calls/hour: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Autosip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Manager:</a:t>
            </a:r>
          </a:p>
          <a:p>
            <a:pPr lvl="1"/>
            <a:r>
              <a:rPr lang="en-US" sz="2800" dirty="0" smtClean="0"/>
              <a:t>Set call parameters to clients.</a:t>
            </a:r>
          </a:p>
          <a:p>
            <a:pPr lvl="1"/>
            <a:r>
              <a:rPr lang="en-US" sz="2800" dirty="0" smtClean="0"/>
              <a:t>Control the number of active users during day.</a:t>
            </a:r>
          </a:p>
          <a:p>
            <a:pPr lvl="3"/>
            <a:endParaRPr lang="en-US" sz="3100" b="1" dirty="0" smtClean="0"/>
          </a:p>
          <a:p>
            <a:r>
              <a:rPr lang="en-US" sz="3200" b="1" dirty="0" smtClean="0"/>
              <a:t>Client (SIP users):</a:t>
            </a:r>
          </a:p>
          <a:p>
            <a:pPr lvl="1"/>
            <a:r>
              <a:rPr lang="en-US" sz="2800" dirty="0" smtClean="0"/>
              <a:t>Connect to the manager.</a:t>
            </a:r>
          </a:p>
          <a:p>
            <a:pPr lvl="1"/>
            <a:r>
              <a:rPr lang="en-US" sz="2800" dirty="0" smtClean="0"/>
              <a:t>Call each others according to parameters setting.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Set </a:t>
            </a:r>
            <a:r>
              <a:rPr lang="en-US" dirty="0" smtClean="0">
                <a:solidFill>
                  <a:srgbClr val="002060"/>
                </a:solidFill>
              </a:rPr>
              <a:t>(Malicious traffic)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2"/>
            </a:pPr>
            <a:r>
              <a:rPr lang="en-US" sz="3200" b="1" dirty="0" err="1" smtClean="0">
                <a:solidFill>
                  <a:srgbClr val="00B050"/>
                </a:solidFill>
              </a:rPr>
              <a:t>Sipbot</a:t>
            </a:r>
            <a:r>
              <a:rPr lang="en-US" sz="3200" b="1" dirty="0" smtClean="0">
                <a:solidFill>
                  <a:srgbClr val="00B050"/>
                </a:solidFill>
              </a:rPr>
              <a:t>:</a:t>
            </a:r>
          </a:p>
          <a:p>
            <a:pPr lvl="2"/>
            <a:r>
              <a:rPr lang="en-US" sz="2800" dirty="0" smtClean="0"/>
              <a:t>Generate SIP </a:t>
            </a:r>
            <a:r>
              <a:rPr lang="en-US" sz="2800" dirty="0" err="1" smtClean="0"/>
              <a:t>Botnet</a:t>
            </a:r>
            <a:r>
              <a:rPr lang="en-US" sz="2800" dirty="0" smtClean="0"/>
              <a:t> traffic.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Based on </a:t>
            </a:r>
            <a:r>
              <a:rPr lang="en-US" sz="2800" dirty="0" smtClean="0">
                <a:solidFill>
                  <a:srgbClr val="0070C0"/>
                </a:solidFill>
              </a:rPr>
              <a:t>P2P Storm</a:t>
            </a:r>
            <a:r>
              <a:rPr lang="en-US" sz="2800" dirty="0" smtClean="0"/>
              <a:t> </a:t>
            </a:r>
            <a:r>
              <a:rPr lang="en-US" sz="2800" dirty="0" err="1" smtClean="0"/>
              <a:t>botnet</a:t>
            </a:r>
            <a:r>
              <a:rPr lang="en-US" sz="2800" dirty="0" smtClean="0"/>
              <a:t>:</a:t>
            </a:r>
          </a:p>
          <a:p>
            <a:pPr lvl="3"/>
            <a:r>
              <a:rPr lang="en-US" sz="2400" dirty="0" err="1" smtClean="0">
                <a:solidFill>
                  <a:srgbClr val="0070C0"/>
                </a:solidFill>
              </a:rPr>
              <a:t>Overnet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Protocol has been replaced by </a:t>
            </a:r>
            <a:r>
              <a:rPr lang="en-US" sz="2400" dirty="0" smtClean="0">
                <a:solidFill>
                  <a:srgbClr val="0070C0"/>
                </a:solidFill>
              </a:rPr>
              <a:t>SIP</a:t>
            </a:r>
            <a:r>
              <a:rPr lang="en-US" sz="2400" dirty="0" smtClean="0"/>
              <a:t>.</a:t>
            </a:r>
          </a:p>
          <a:p>
            <a:pPr lvl="3"/>
            <a:r>
              <a:rPr lang="en-US" sz="2400" dirty="0" smtClean="0"/>
              <a:t>Send “603 Decline” response for SIP  INVITE message.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bed Network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			      </a:t>
            </a:r>
            <a:r>
              <a:rPr lang="en-US" sz="2400" b="1" dirty="0" smtClean="0">
                <a:solidFill>
                  <a:srgbClr val="0070C0"/>
                </a:solidFill>
              </a:rPr>
              <a:t>@ </a:t>
            </a:r>
            <a:r>
              <a:rPr lang="en-US" sz="2400" b="1" dirty="0" smtClean="0">
                <a:solidFill>
                  <a:srgbClr val="CC9900"/>
                </a:solidFill>
              </a:rPr>
              <a:t>NSL cluster:</a:t>
            </a:r>
            <a:endParaRPr lang="en-US" sz="2400" b="1" dirty="0">
              <a:solidFill>
                <a:srgbClr val="CC990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684610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 to </a:t>
            </a:r>
            <a:r>
              <a:rPr lang="en-US" dirty="0" err="1" smtClean="0"/>
              <a:t>Botnet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30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685800" y="2057400"/>
          <a:ext cx="8086725" cy="394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Conclusion / Future Work / Challenges</a:t>
            </a:r>
            <a:endParaRPr lang="en-US" sz="4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err="1" smtClean="0"/>
              <a:t>Botnet</a:t>
            </a:r>
            <a:r>
              <a:rPr lang="en-US" sz="2600" dirty="0" smtClean="0"/>
              <a:t> is a serious growing threat:</a:t>
            </a:r>
          </a:p>
          <a:p>
            <a:pPr lvl="1"/>
            <a:r>
              <a:rPr lang="en-US" dirty="0" smtClean="0"/>
              <a:t>I</a:t>
            </a:r>
            <a:r>
              <a:rPr lang="en-US" sz="2400" dirty="0" smtClean="0"/>
              <a:t>t needs more researches.</a:t>
            </a:r>
          </a:p>
          <a:p>
            <a:endParaRPr lang="en-US" dirty="0" smtClean="0"/>
          </a:p>
          <a:p>
            <a:r>
              <a:rPr lang="en-US" sz="2600" dirty="0" smtClean="0"/>
              <a:t>Detecting bots based on C&amp;C channel is efficient:</a:t>
            </a:r>
          </a:p>
          <a:p>
            <a:pPr lvl="1"/>
            <a:r>
              <a:rPr lang="en-US" sz="2400" dirty="0" smtClean="0"/>
              <a:t>It allows us to detect bots at early stages.</a:t>
            </a:r>
          </a:p>
          <a:p>
            <a:endParaRPr lang="en-US" dirty="0" smtClean="0"/>
          </a:p>
          <a:p>
            <a:r>
              <a:rPr lang="en-US" sz="2600" dirty="0" smtClean="0"/>
              <a:t>SIP is a promising C&amp;C protocol.</a:t>
            </a:r>
          </a:p>
          <a:p>
            <a:endParaRPr lang="en-US" sz="2600" dirty="0" smtClean="0"/>
          </a:p>
          <a:p>
            <a:r>
              <a:rPr lang="en-US" sz="2600" dirty="0" smtClean="0"/>
              <a:t>A system is provided to detect SIP </a:t>
            </a:r>
            <a:r>
              <a:rPr lang="en-US" sz="2600" dirty="0" err="1" smtClean="0"/>
              <a:t>botnet</a:t>
            </a:r>
            <a:r>
              <a:rPr lang="en-US" sz="2600" dirty="0" smtClean="0"/>
              <a:t> with a very low False Negative (~0) &amp; a reasonable False Negative.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Improve similarity algorithm to decrease False Positive.</a:t>
            </a:r>
          </a:p>
          <a:p>
            <a:endParaRPr lang="en-US" dirty="0" smtClean="0"/>
          </a:p>
          <a:p>
            <a:r>
              <a:rPr lang="en-US" sz="2600" dirty="0" smtClean="0"/>
              <a:t>Implement larger scale evaluation experiments.</a:t>
            </a:r>
          </a:p>
          <a:p>
            <a:endParaRPr lang="en-US" dirty="0" smtClean="0"/>
          </a:p>
          <a:p>
            <a:r>
              <a:rPr lang="en-US" sz="2600" dirty="0" smtClean="0"/>
              <a:t>Integrate Malicious activity handler component</a:t>
            </a:r>
            <a:r>
              <a:rPr lang="en-US" sz="2600" dirty="0" smtClean="0">
                <a:sym typeface="Wingdings" pitchFamily="2" charset="2"/>
              </a:rPr>
              <a:t>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Extracting C&amp;C controllers.</a:t>
            </a:r>
          </a:p>
          <a:p>
            <a:endParaRPr lang="en-US" dirty="0" smtClean="0"/>
          </a:p>
          <a:p>
            <a:r>
              <a:rPr lang="en-US" sz="2600" dirty="0" smtClean="0"/>
              <a:t>Try to :</a:t>
            </a:r>
          </a:p>
          <a:p>
            <a:pPr lvl="1"/>
            <a:r>
              <a:rPr lang="en-US" sz="2400" dirty="0" smtClean="0"/>
              <a:t>Reduce time complexity.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Resilience to evasion:</a:t>
            </a:r>
          </a:p>
          <a:p>
            <a:pPr lvl="1"/>
            <a:r>
              <a:rPr lang="en-US" dirty="0" smtClean="0"/>
              <a:t>A very long Response Delay (Larger than the time window):</a:t>
            </a:r>
          </a:p>
          <a:p>
            <a:pPr lvl="2"/>
            <a:r>
              <a:rPr lang="en-US" dirty="0" err="1" smtClean="0"/>
              <a:t>botnet</a:t>
            </a:r>
            <a:r>
              <a:rPr lang="en-US" dirty="0" smtClean="0"/>
              <a:t> utility is reduced or limited because the </a:t>
            </a:r>
            <a:r>
              <a:rPr lang="en-US" dirty="0" err="1" smtClean="0"/>
              <a:t>botmaster</a:t>
            </a:r>
            <a:r>
              <a:rPr lang="en-US" dirty="0" smtClean="0"/>
              <a:t> can no longer command his bots promptly and reliably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b="1" i="1" dirty="0" smtClean="0">
                <a:solidFill>
                  <a:srgbClr val="0070C0"/>
                </a:solidFill>
              </a:rPr>
              <a:t>GZL08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 session’s size/duration.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 noise packets.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pool of random SIP options.</a:t>
            </a:r>
          </a:p>
          <a:p>
            <a:pPr lvl="1"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Bradley Hand ITC" pitchFamily="66" charset="0"/>
              </a:rPr>
              <a:t>End</a:t>
            </a:r>
            <a:endParaRPr lang="en-US" sz="3600" b="1" dirty="0">
              <a:latin typeface="Bradley Hand ITC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idx="1"/>
          </p:nvPr>
        </p:nvSpPr>
        <p:spPr/>
      </p:sp>
      <p:pic>
        <p:nvPicPr>
          <p:cNvPr id="49154" name="Picture 2" descr="C:\Documents and Settings\User\Local Settings\Temporary Internet Files\Content.IE5\5940HUMW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71600"/>
            <a:ext cx="2362200" cy="20178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C&amp;C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92875"/>
            <a:ext cx="2667000" cy="365125"/>
          </a:xfrm>
        </p:spPr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Detection of SIP </a:t>
            </a:r>
            <a:r>
              <a:rPr lang="en-US" dirty="0" err="1" smtClean="0"/>
              <a:t>Botnet</a:t>
            </a:r>
            <a:r>
              <a:rPr lang="en-US" dirty="0" smtClean="0"/>
              <a:t> Based on C&amp;C Communications</a:t>
            </a:r>
          </a:p>
        </p:txBody>
      </p:sp>
      <p:grpSp>
        <p:nvGrpSpPr>
          <p:cNvPr id="7" name="Group 44"/>
          <p:cNvGrpSpPr/>
          <p:nvPr/>
        </p:nvGrpSpPr>
        <p:grpSpPr>
          <a:xfrm>
            <a:off x="9334472" y="1285860"/>
            <a:ext cx="4000528" cy="4962452"/>
            <a:chOff x="2786050" y="1285860"/>
            <a:chExt cx="4000528" cy="4962452"/>
          </a:xfrm>
        </p:grpSpPr>
        <p:grpSp>
          <p:nvGrpSpPr>
            <p:cNvPr id="8" name="Group 24"/>
            <p:cNvGrpSpPr/>
            <p:nvPr/>
          </p:nvGrpSpPr>
          <p:grpSpPr>
            <a:xfrm>
              <a:off x="4186914" y="2810200"/>
              <a:ext cx="1071570" cy="808972"/>
              <a:chOff x="4129990" y="3071810"/>
              <a:chExt cx="1071570" cy="808972"/>
            </a:xfrm>
          </p:grpSpPr>
          <p:pic>
            <p:nvPicPr>
              <p:cNvPr id="73" name="Picture 15" descr="C:\Documents and Settings\User\Local Settings\Temporary Internet Files\Content.IE5\IZM9SZ8D\MCj0197438000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14562" y="3071810"/>
                <a:ext cx="443190" cy="625200"/>
              </a:xfrm>
              <a:prstGeom prst="rect">
                <a:avLst/>
              </a:prstGeom>
              <a:noFill/>
            </p:spPr>
          </p:pic>
          <p:sp>
            <p:nvSpPr>
              <p:cNvPr id="74" name="TextBox 73"/>
              <p:cNvSpPr txBox="1"/>
              <p:nvPr/>
            </p:nvSpPr>
            <p:spPr>
              <a:xfrm>
                <a:off x="4129990" y="3619172"/>
                <a:ext cx="1071570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Communicator</a:t>
                </a:r>
                <a:endParaRPr lang="ar-SA" sz="1100" b="1" dirty="0"/>
              </a:p>
            </p:txBody>
          </p:sp>
        </p:grpSp>
        <p:grpSp>
          <p:nvGrpSpPr>
            <p:cNvPr id="9" name="Group 23"/>
            <p:cNvGrpSpPr/>
            <p:nvPr/>
          </p:nvGrpSpPr>
          <p:grpSpPr>
            <a:xfrm>
              <a:off x="2786050" y="4000504"/>
              <a:ext cx="885826" cy="966462"/>
              <a:chOff x="5972190" y="3081338"/>
              <a:chExt cx="885826" cy="966462"/>
            </a:xfrm>
          </p:grpSpPr>
          <p:pic>
            <p:nvPicPr>
              <p:cNvPr id="71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4258352" y="1285860"/>
              <a:ext cx="857256" cy="975990"/>
              <a:chOff x="4258352" y="1500174"/>
              <a:chExt cx="857256" cy="975990"/>
            </a:xfrm>
          </p:grpSpPr>
          <p:pic>
            <p:nvPicPr>
              <p:cNvPr id="69" name="Picture 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276728" y="1500174"/>
                <a:ext cx="72390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4258352" y="2214554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Master</a:t>
                </a:r>
                <a:endParaRPr lang="ar-SA" sz="1100" b="1" dirty="0"/>
              </a:p>
            </p:txBody>
          </p:sp>
        </p:grpSp>
        <p:grpSp>
          <p:nvGrpSpPr>
            <p:cNvPr id="11" name="Group 25"/>
            <p:cNvGrpSpPr/>
            <p:nvPr/>
          </p:nvGrpSpPr>
          <p:grpSpPr>
            <a:xfrm>
              <a:off x="4328658" y="4105612"/>
              <a:ext cx="885826" cy="966462"/>
              <a:chOff x="5972190" y="3081338"/>
              <a:chExt cx="885826" cy="966462"/>
            </a:xfrm>
          </p:grpSpPr>
          <p:pic>
            <p:nvPicPr>
              <p:cNvPr id="67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grpSp>
          <p:nvGrpSpPr>
            <p:cNvPr id="12" name="Group 28"/>
            <p:cNvGrpSpPr/>
            <p:nvPr/>
          </p:nvGrpSpPr>
          <p:grpSpPr>
            <a:xfrm>
              <a:off x="5900752" y="4000504"/>
              <a:ext cx="885826" cy="966462"/>
              <a:chOff x="5972190" y="3081338"/>
              <a:chExt cx="885826" cy="966462"/>
            </a:xfrm>
          </p:grpSpPr>
          <p:pic>
            <p:nvPicPr>
              <p:cNvPr id="65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" name="TextBox 65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 rot="16200000" flipH="1">
              <a:off x="4415855" y="2485679"/>
              <a:ext cx="548350" cy="610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616608" y="3288225"/>
              <a:ext cx="416557" cy="1008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28990" y="3583947"/>
              <a:ext cx="1008000" cy="4165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4504818" y="3910068"/>
              <a:ext cx="390860" cy="22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4418472" y="5357826"/>
              <a:ext cx="881290" cy="890486"/>
              <a:chOff x="4348166" y="5243530"/>
              <a:chExt cx="881290" cy="890486"/>
            </a:xfrm>
          </p:grpSpPr>
          <p:pic>
            <p:nvPicPr>
              <p:cNvPr id="63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48166" y="5243530"/>
                <a:ext cx="7239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TextBox 63"/>
              <p:cNvSpPr txBox="1"/>
              <p:nvPr/>
            </p:nvSpPr>
            <p:spPr>
              <a:xfrm>
                <a:off x="4372200" y="5872406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Victim</a:t>
                </a:r>
                <a:endParaRPr lang="ar-SA" sz="1100" b="1" dirty="0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rot="5400000">
              <a:off x="4640263" y="5183205"/>
              <a:ext cx="285752" cy="5434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6" idx="2"/>
            </p:cNvCxnSpPr>
            <p:nvPr/>
          </p:nvCxnSpPr>
          <p:spPr>
            <a:xfrm rot="5400000">
              <a:off x="5555297" y="4626611"/>
              <a:ext cx="462298" cy="114300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72" idx="2"/>
            </p:cNvCxnSpPr>
            <p:nvPr/>
          </p:nvCxnSpPr>
          <p:spPr>
            <a:xfrm rot="16200000" flipH="1">
              <a:off x="3569318" y="4640896"/>
              <a:ext cx="462298" cy="111443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 rot="20292143">
              <a:off x="3556805" y="3567498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321984">
              <a:off x="5472214" y="3642050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4272283" y="3677986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4297315" y="2254650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</p:grpSp>
      <p:pic>
        <p:nvPicPr>
          <p:cNvPr id="9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91800" y="7086600"/>
            <a:ext cx="569636" cy="44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34600" y="-454819"/>
            <a:ext cx="1120291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19"/>
          <p:cNvGrpSpPr/>
          <p:nvPr/>
        </p:nvGrpSpPr>
        <p:grpSpPr>
          <a:xfrm>
            <a:off x="472440" y="1828800"/>
            <a:ext cx="3947160" cy="4343400"/>
            <a:chOff x="4465320" y="2286001"/>
            <a:chExt cx="3947160" cy="3927078"/>
          </a:xfrm>
        </p:grpSpPr>
        <p:grpSp>
          <p:nvGrpSpPr>
            <p:cNvPr id="15" name="Group 24"/>
            <p:cNvGrpSpPr/>
            <p:nvPr/>
          </p:nvGrpSpPr>
          <p:grpSpPr>
            <a:xfrm>
              <a:off x="6004560" y="3596339"/>
              <a:ext cx="1096182" cy="611117"/>
              <a:chOff x="4129990" y="3071810"/>
              <a:chExt cx="1071570" cy="953017"/>
            </a:xfrm>
          </p:grpSpPr>
          <p:pic>
            <p:nvPicPr>
              <p:cNvPr id="43" name="Picture 15" descr="C:\Documents and Settings\User\Local Settings\Temporary Internet Files\Content.IE5\IZM9SZ8D\MCj0197438000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14562" y="3071810"/>
                <a:ext cx="443190" cy="625200"/>
              </a:xfrm>
              <a:prstGeom prst="rect">
                <a:avLst/>
              </a:prstGeom>
              <a:noFill/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4129990" y="3619171"/>
                <a:ext cx="1071570" cy="40565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Controller</a:t>
                </a:r>
                <a:endParaRPr lang="ar-SA" sz="1100" b="1" dirty="0"/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rot="16200000" flipH="1">
              <a:off x="6343418" y="3387078"/>
              <a:ext cx="351627" cy="6241"/>
            </a:xfrm>
            <a:prstGeom prst="straightConnector1">
              <a:avLst/>
            </a:prstGeom>
            <a:ln w="22225">
              <a:solidFill>
                <a:schemeClr val="accent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500660" y="3862016"/>
              <a:ext cx="267115" cy="1031152"/>
            </a:xfrm>
            <a:prstGeom prst="straightConnector1">
              <a:avLst/>
            </a:prstGeom>
            <a:ln w="22225">
              <a:solidFill>
                <a:schemeClr val="accent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858000" y="4244035"/>
              <a:ext cx="914400" cy="327965"/>
            </a:xfrm>
            <a:prstGeom prst="straightConnector1">
              <a:avLst/>
            </a:prstGeom>
            <a:ln w="22225">
              <a:solidFill>
                <a:schemeClr val="accent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6334088" y="4377347"/>
              <a:ext cx="402171" cy="235"/>
            </a:xfrm>
            <a:prstGeom prst="straightConnector1">
              <a:avLst/>
            </a:prstGeom>
            <a:ln w="22225">
              <a:solidFill>
                <a:schemeClr val="accent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1"/>
            <p:cNvGrpSpPr/>
            <p:nvPr/>
          </p:nvGrpSpPr>
          <p:grpSpPr>
            <a:xfrm>
              <a:off x="6108868" y="5642060"/>
              <a:ext cx="901532" cy="571019"/>
              <a:chOff x="4348166" y="5243530"/>
              <a:chExt cx="881290" cy="890486"/>
            </a:xfrm>
          </p:grpSpPr>
          <p:pic>
            <p:nvPicPr>
              <p:cNvPr id="33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48166" y="5243530"/>
                <a:ext cx="7239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4372200" y="5872406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Victim</a:t>
                </a:r>
                <a:endParaRPr lang="ar-SA" sz="1100" b="1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 rot="5400000">
              <a:off x="6346585" y="5353631"/>
              <a:ext cx="353474" cy="5559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headEnd type="none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33" idx="3"/>
            </p:cNvCxnSpPr>
            <p:nvPr/>
          </p:nvCxnSpPr>
          <p:spPr>
            <a:xfrm rot="10800000" flipV="1">
              <a:off x="6849396" y="5105399"/>
              <a:ext cx="1088273" cy="756543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7" idx="2"/>
              <a:endCxn id="33" idx="1"/>
            </p:cNvCxnSpPr>
            <p:nvPr/>
          </p:nvCxnSpPr>
          <p:spPr>
            <a:xfrm rot="16200000" flipH="1">
              <a:off x="5072203" y="4825277"/>
              <a:ext cx="826023" cy="1247308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07"/>
            <p:cNvGrpSpPr/>
            <p:nvPr/>
          </p:nvGrpSpPr>
          <p:grpSpPr>
            <a:xfrm>
              <a:off x="5064660" y="2286001"/>
              <a:ext cx="1884305" cy="964546"/>
              <a:chOff x="5601597" y="2263581"/>
              <a:chExt cx="1449465" cy="970053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01597" y="2972023"/>
                <a:ext cx="1051248" cy="2616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err="1" smtClean="0"/>
                  <a:t>Botnet</a:t>
                </a:r>
                <a:r>
                  <a:rPr lang="en-US" sz="1100" b="1" dirty="0" smtClean="0"/>
                  <a:t> Master</a:t>
                </a:r>
                <a:endParaRPr lang="ar-SA" sz="1100" b="1" dirty="0"/>
              </a:p>
            </p:txBody>
          </p:sp>
          <p:pic>
            <p:nvPicPr>
              <p:cNvPr id="1028" name="Picture 4" descr="C:\Documents and Settings\User\Local Settings\Temporary Internet Files\Content.IE5\2X9L8QM8\MC900233428[1].wmf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365262" y="2263581"/>
                <a:ext cx="685800" cy="944364"/>
              </a:xfrm>
              <a:prstGeom prst="rect">
                <a:avLst/>
              </a:prstGeom>
              <a:noFill/>
            </p:spPr>
          </p:pic>
        </p:grpSp>
        <p:pic>
          <p:nvPicPr>
            <p:cNvPr id="97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65320" y="4543755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48828" y="4581316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20000" y="4584207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Group 104"/>
          <p:cNvGrpSpPr/>
          <p:nvPr/>
        </p:nvGrpSpPr>
        <p:grpSpPr>
          <a:xfrm>
            <a:off x="5867400" y="4343400"/>
            <a:ext cx="2895600" cy="1981200"/>
            <a:chOff x="304800" y="3505200"/>
            <a:chExt cx="2895600" cy="1981200"/>
          </a:xfrm>
        </p:grpSpPr>
        <p:sp>
          <p:nvSpPr>
            <p:cNvPr id="84" name="Rectangle 83"/>
            <p:cNvSpPr/>
            <p:nvPr/>
          </p:nvSpPr>
          <p:spPr>
            <a:xfrm>
              <a:off x="304800" y="3505200"/>
              <a:ext cx="2895600" cy="198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95400" y="3653135"/>
              <a:ext cx="1767114" cy="461665"/>
            </a:xfrm>
            <a:prstGeom prst="rect">
              <a:avLst/>
            </a:prstGeom>
            <a:noFill/>
          </p:spPr>
          <p:txBody>
            <a:bodyPr wrap="square" rtlCol="1" anchor="ctr">
              <a:spAutoFit/>
            </a:bodyPr>
            <a:lstStyle/>
            <a:p>
              <a:pPr algn="ctr" rtl="0"/>
              <a:r>
                <a:rPr lang="en-US" sz="1200" b="1" dirty="0" smtClean="0">
                  <a:solidFill>
                    <a:srgbClr val="00CC00"/>
                  </a:solidFill>
                </a:rPr>
                <a:t>Command &amp; Control Channel: 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IRC, HTTP, P2P</a:t>
              </a:r>
              <a:endParaRPr lang="ar-SA" sz="1200" b="1" dirty="0">
                <a:solidFill>
                  <a:srgbClr val="00CC00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381000" y="3826133"/>
              <a:ext cx="793194" cy="1588"/>
            </a:xfrm>
            <a:prstGeom prst="straightConnector1">
              <a:avLst/>
            </a:prstGeom>
            <a:ln w="22225">
              <a:solidFill>
                <a:schemeClr val="accent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248228" y="4872335"/>
              <a:ext cx="16764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(</a:t>
              </a:r>
              <a:r>
                <a:rPr lang="en-US" sz="12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Bot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):</a:t>
              </a:r>
              <a:r>
                <a:rPr lang="en-US" sz="1200" b="1" dirty="0" smtClean="0">
                  <a:solidFill>
                    <a:srgbClr val="00B050"/>
                  </a:solidFill>
                </a:rPr>
                <a:t> Compromised host</a:t>
              </a:r>
              <a:endParaRPr lang="ar-SA" sz="1200" b="1" dirty="0">
                <a:solidFill>
                  <a:srgbClr val="00B050"/>
                </a:solidFill>
              </a:endParaRPr>
            </a:p>
          </p:txBody>
        </p:sp>
        <p:pic>
          <p:nvPicPr>
            <p:cNvPr id="98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" y="4796135"/>
              <a:ext cx="609600" cy="49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1" name="Straight Arrow Connector 100"/>
            <p:cNvCxnSpPr/>
            <p:nvPr/>
          </p:nvCxnSpPr>
          <p:spPr>
            <a:xfrm rot="10800000">
              <a:off x="381000" y="4338935"/>
              <a:ext cx="838200" cy="1588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1295400" y="4110335"/>
              <a:ext cx="1524000" cy="461665"/>
            </a:xfrm>
            <a:prstGeom prst="rect">
              <a:avLst/>
            </a:prstGeom>
            <a:noFill/>
          </p:spPr>
          <p:txBody>
            <a:bodyPr wrap="square" rtlCol="1" anchor="ctr">
              <a:spAutoFit/>
            </a:bodyPr>
            <a:lstStyle/>
            <a:p>
              <a:pPr algn="ctr" rtl="0"/>
              <a:r>
                <a:rPr lang="en-US" sz="1200" b="1" dirty="0" smtClean="0">
                  <a:solidFill>
                    <a:srgbClr val="00CC00"/>
                  </a:solidFill>
                </a:rPr>
                <a:t>Malicious Activity: </a:t>
              </a:r>
            </a:p>
            <a:p>
              <a:pPr algn="ctr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Scan, Spam, </a:t>
              </a:r>
              <a:r>
                <a:rPr lang="en-US" sz="12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DDoS</a:t>
              </a:r>
              <a:endParaRPr lang="ar-SA" sz="1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3810000" y="1981200"/>
          <a:ext cx="5105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Prompt communications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Single point of failure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Easy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Easy to break down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C&amp;C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92875"/>
            <a:ext cx="2667000" cy="365125"/>
          </a:xfrm>
        </p:spPr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Detection of SIP </a:t>
            </a:r>
            <a:r>
              <a:rPr lang="en-US" dirty="0" err="1" smtClean="0"/>
              <a:t>Botnet</a:t>
            </a:r>
            <a:r>
              <a:rPr lang="en-US" dirty="0" smtClean="0"/>
              <a:t> Based on C&amp;C Communications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9334472" y="1285860"/>
            <a:ext cx="4000528" cy="4962452"/>
            <a:chOff x="2786050" y="1285860"/>
            <a:chExt cx="4000528" cy="4962452"/>
          </a:xfrm>
        </p:grpSpPr>
        <p:grpSp>
          <p:nvGrpSpPr>
            <p:cNvPr id="7" name="Group 24"/>
            <p:cNvGrpSpPr/>
            <p:nvPr/>
          </p:nvGrpSpPr>
          <p:grpSpPr>
            <a:xfrm>
              <a:off x="4186914" y="2810200"/>
              <a:ext cx="1071570" cy="808972"/>
              <a:chOff x="4129990" y="3071810"/>
              <a:chExt cx="1071570" cy="808972"/>
            </a:xfrm>
          </p:grpSpPr>
          <p:pic>
            <p:nvPicPr>
              <p:cNvPr id="73" name="Picture 15" descr="C:\Documents and Settings\User\Local Settings\Temporary Internet Files\Content.IE5\IZM9SZ8D\MCj0197438000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14562" y="3071810"/>
                <a:ext cx="443190" cy="625200"/>
              </a:xfrm>
              <a:prstGeom prst="rect">
                <a:avLst/>
              </a:prstGeom>
              <a:noFill/>
            </p:spPr>
          </p:pic>
          <p:sp>
            <p:nvSpPr>
              <p:cNvPr id="74" name="TextBox 73"/>
              <p:cNvSpPr txBox="1"/>
              <p:nvPr/>
            </p:nvSpPr>
            <p:spPr>
              <a:xfrm>
                <a:off x="4129990" y="3619172"/>
                <a:ext cx="1071570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Communicator</a:t>
                </a:r>
                <a:endParaRPr lang="ar-SA" sz="1100" b="1" dirty="0"/>
              </a:p>
            </p:txBody>
          </p:sp>
        </p:grpSp>
        <p:grpSp>
          <p:nvGrpSpPr>
            <p:cNvPr id="8" name="Group 23"/>
            <p:cNvGrpSpPr/>
            <p:nvPr/>
          </p:nvGrpSpPr>
          <p:grpSpPr>
            <a:xfrm>
              <a:off x="2786050" y="4000504"/>
              <a:ext cx="885826" cy="966462"/>
              <a:chOff x="5972190" y="3081338"/>
              <a:chExt cx="885826" cy="966462"/>
            </a:xfrm>
          </p:grpSpPr>
          <p:pic>
            <p:nvPicPr>
              <p:cNvPr id="71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grpSp>
          <p:nvGrpSpPr>
            <p:cNvPr id="9" name="Group 31"/>
            <p:cNvGrpSpPr/>
            <p:nvPr/>
          </p:nvGrpSpPr>
          <p:grpSpPr>
            <a:xfrm>
              <a:off x="4258352" y="1285860"/>
              <a:ext cx="857256" cy="975990"/>
              <a:chOff x="4258352" y="1500174"/>
              <a:chExt cx="857256" cy="975990"/>
            </a:xfrm>
          </p:grpSpPr>
          <p:pic>
            <p:nvPicPr>
              <p:cNvPr id="69" name="Picture 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276728" y="1500174"/>
                <a:ext cx="72390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4258352" y="2214554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Master</a:t>
                </a:r>
                <a:endParaRPr lang="ar-SA" sz="1100" b="1" dirty="0"/>
              </a:p>
            </p:txBody>
          </p:sp>
        </p:grpSp>
        <p:grpSp>
          <p:nvGrpSpPr>
            <p:cNvPr id="10" name="Group 25"/>
            <p:cNvGrpSpPr/>
            <p:nvPr/>
          </p:nvGrpSpPr>
          <p:grpSpPr>
            <a:xfrm>
              <a:off x="4328658" y="4105612"/>
              <a:ext cx="885826" cy="966462"/>
              <a:chOff x="5972190" y="3081338"/>
              <a:chExt cx="885826" cy="966462"/>
            </a:xfrm>
          </p:grpSpPr>
          <p:pic>
            <p:nvPicPr>
              <p:cNvPr id="67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5900752" y="4000504"/>
              <a:ext cx="885826" cy="966462"/>
              <a:chOff x="5972190" y="3081338"/>
              <a:chExt cx="885826" cy="966462"/>
            </a:xfrm>
          </p:grpSpPr>
          <p:pic>
            <p:nvPicPr>
              <p:cNvPr id="65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72190" y="3081338"/>
                <a:ext cx="742950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" name="TextBox 65"/>
              <p:cNvSpPr txBox="1"/>
              <p:nvPr/>
            </p:nvSpPr>
            <p:spPr>
              <a:xfrm>
                <a:off x="6000760" y="3786190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Zombie</a:t>
                </a:r>
                <a:endParaRPr lang="ar-SA" sz="1100" b="1" dirty="0"/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 rot="16200000" flipH="1">
              <a:off x="4415855" y="2485679"/>
              <a:ext cx="548350" cy="610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616608" y="3288225"/>
              <a:ext cx="416557" cy="1008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28990" y="3583947"/>
              <a:ext cx="1008000" cy="4165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4504818" y="3910068"/>
              <a:ext cx="390860" cy="22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51"/>
            <p:cNvGrpSpPr/>
            <p:nvPr/>
          </p:nvGrpSpPr>
          <p:grpSpPr>
            <a:xfrm>
              <a:off x="4418472" y="5357826"/>
              <a:ext cx="881290" cy="890486"/>
              <a:chOff x="4348166" y="5243530"/>
              <a:chExt cx="881290" cy="890486"/>
            </a:xfrm>
          </p:grpSpPr>
          <p:pic>
            <p:nvPicPr>
              <p:cNvPr id="63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48166" y="5243530"/>
                <a:ext cx="7239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TextBox 63"/>
              <p:cNvSpPr txBox="1"/>
              <p:nvPr/>
            </p:nvSpPr>
            <p:spPr>
              <a:xfrm>
                <a:off x="4372200" y="5872406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Victim</a:t>
                </a:r>
                <a:endParaRPr lang="ar-SA" sz="1100" b="1" dirty="0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rot="5400000">
              <a:off x="4640263" y="5183205"/>
              <a:ext cx="285752" cy="5434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6" idx="2"/>
            </p:cNvCxnSpPr>
            <p:nvPr/>
          </p:nvCxnSpPr>
          <p:spPr>
            <a:xfrm rot="5400000">
              <a:off x="5555297" y="4626611"/>
              <a:ext cx="462298" cy="114300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72" idx="2"/>
            </p:cNvCxnSpPr>
            <p:nvPr/>
          </p:nvCxnSpPr>
          <p:spPr>
            <a:xfrm rot="16200000" flipH="1">
              <a:off x="3569318" y="4640896"/>
              <a:ext cx="462298" cy="111443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 rot="20292143">
              <a:off x="3556805" y="3567498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321984">
              <a:off x="5472214" y="3642050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4272283" y="3677986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4297315" y="2254650"/>
              <a:ext cx="6429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200" b="1" dirty="0" smtClean="0"/>
                <a:t>C&amp;C</a:t>
              </a:r>
              <a:endParaRPr lang="ar-SA" sz="1200" b="1" dirty="0"/>
            </a:p>
          </p:txBody>
        </p:sp>
      </p:grpSp>
      <p:pic>
        <p:nvPicPr>
          <p:cNvPr id="9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91800" y="7086600"/>
            <a:ext cx="569636" cy="44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34600" y="-454819"/>
            <a:ext cx="1120291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752600" y="5029200"/>
          <a:ext cx="5715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 real time control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Harder to break</a:t>
                      </a:r>
                      <a:r>
                        <a:rPr lang="en-US" baseline="0" dirty="0" smtClean="0"/>
                        <a:t> down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Management overhead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2438400" y="1600200"/>
            <a:ext cx="4038600" cy="3352800"/>
            <a:chOff x="4495800" y="2514600"/>
            <a:chExt cx="4648200" cy="3810000"/>
          </a:xfrm>
        </p:grpSpPr>
        <p:sp>
          <p:nvSpPr>
            <p:cNvPr id="76" name="Rectangle 2"/>
            <p:cNvSpPr txBox="1">
              <a:spLocks/>
            </p:cNvSpPr>
            <p:nvPr/>
          </p:nvSpPr>
          <p:spPr>
            <a:xfrm>
              <a:off x="4495800" y="2514600"/>
              <a:ext cx="4648200" cy="38100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indent="-320040" algn="ctr">
                <a:spcBef>
                  <a:spcPts val="700"/>
                </a:spcBef>
                <a:buClr>
                  <a:schemeClr val="accent2"/>
                </a:buClr>
                <a:buSzPct val="60000"/>
              </a:pPr>
              <a:r>
                <a:rPr lang="en-US" sz="2400" b="1" dirty="0" smtClean="0">
                  <a:solidFill>
                    <a:srgbClr val="00B050"/>
                  </a:solidFill>
                </a:rPr>
                <a:t>(P2P)</a:t>
              </a:r>
            </a:p>
          </p:txBody>
        </p:sp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04308" y="3429000"/>
              <a:ext cx="3577692" cy="242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of the current </a:t>
            </a:r>
            <a:r>
              <a:rPr lang="en-US" dirty="0" err="1" smtClean="0"/>
              <a:t>botnet</a:t>
            </a:r>
            <a:r>
              <a:rPr lang="en-US" dirty="0" smtClean="0"/>
              <a:t> detection approaches  [7,17,19,20,26,29,35,40] work only on specific </a:t>
            </a:r>
            <a:r>
              <a:rPr lang="en-US" dirty="0" err="1" smtClean="0"/>
              <a:t>botnet</a:t>
            </a:r>
            <a:r>
              <a:rPr lang="en-US" dirty="0" smtClean="0"/>
              <a:t> command and control (C&amp;C) protocols (e.g., IRC) and structures (e.g., centralized), and can become ineffective as </a:t>
            </a:r>
            <a:r>
              <a:rPr lang="en-US" dirty="0" err="1" smtClean="0"/>
              <a:t>botnets</a:t>
            </a:r>
            <a:r>
              <a:rPr lang="en-US" dirty="0" smtClean="0"/>
              <a:t> change their C&amp;C techniques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GP+08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approaches [4, 6, 12, 18] have been proposed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YD+10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r>
              <a:rPr lang="en-US" dirty="0" smtClean="0"/>
              <a:t>[BCJ+09, ZLC08]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Botnet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network of compromised computers controlled by a master to do a correlated tasks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GP+08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92875"/>
            <a:ext cx="2667000" cy="365125"/>
          </a:xfrm>
        </p:spPr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Detection of SIP </a:t>
            </a:r>
            <a:r>
              <a:rPr lang="en-US" dirty="0" err="1" smtClean="0"/>
              <a:t>Botnet</a:t>
            </a:r>
            <a:r>
              <a:rPr lang="en-US" dirty="0" smtClean="0"/>
              <a:t> Based on C&amp;C Communications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861561" y="5035919"/>
            <a:ext cx="3076108" cy="1177160"/>
            <a:chOff x="4861561" y="5035919"/>
            <a:chExt cx="3076108" cy="1177160"/>
          </a:xfrm>
        </p:grpSpPr>
        <p:grpSp>
          <p:nvGrpSpPr>
            <p:cNvPr id="25" name="Group 51"/>
            <p:cNvGrpSpPr/>
            <p:nvPr/>
          </p:nvGrpSpPr>
          <p:grpSpPr>
            <a:xfrm>
              <a:off x="6108868" y="5642060"/>
              <a:ext cx="901532" cy="571019"/>
              <a:chOff x="4348166" y="5243530"/>
              <a:chExt cx="881290" cy="890486"/>
            </a:xfrm>
          </p:grpSpPr>
          <p:pic>
            <p:nvPicPr>
              <p:cNvPr id="33" name="Picture 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48166" y="5243530"/>
                <a:ext cx="7239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4372200" y="5872406"/>
                <a:ext cx="85725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smtClean="0"/>
                  <a:t>Victim</a:t>
                </a:r>
                <a:endParaRPr lang="ar-SA" sz="1100" b="1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 rot="5400000">
              <a:off x="6346585" y="5353631"/>
              <a:ext cx="353474" cy="5559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headEnd type="none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33" idx="3"/>
            </p:cNvCxnSpPr>
            <p:nvPr/>
          </p:nvCxnSpPr>
          <p:spPr>
            <a:xfrm rot="10800000" flipV="1">
              <a:off x="6849396" y="5105399"/>
              <a:ext cx="1088273" cy="756543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7" idx="2"/>
              <a:endCxn id="33" idx="1"/>
            </p:cNvCxnSpPr>
            <p:nvPr/>
          </p:nvCxnSpPr>
          <p:spPr>
            <a:xfrm rot="16200000" flipH="1">
              <a:off x="5072203" y="4825277"/>
              <a:ext cx="826023" cy="1247308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arrow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118642" y="2286001"/>
            <a:ext cx="2966178" cy="2292549"/>
            <a:chOff x="5118642" y="2286001"/>
            <a:chExt cx="2966178" cy="2292549"/>
          </a:xfrm>
        </p:grpSpPr>
        <p:grpSp>
          <p:nvGrpSpPr>
            <p:cNvPr id="108" name="Group 107"/>
            <p:cNvGrpSpPr/>
            <p:nvPr/>
          </p:nvGrpSpPr>
          <p:grpSpPr>
            <a:xfrm>
              <a:off x="6057421" y="2286001"/>
              <a:ext cx="2027399" cy="939003"/>
              <a:chOff x="6365262" y="2263581"/>
              <a:chExt cx="1559538" cy="944364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873552" y="2862590"/>
                <a:ext cx="105124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100" b="1" dirty="0" err="1" smtClean="0"/>
                  <a:t>Botnet</a:t>
                </a:r>
                <a:r>
                  <a:rPr lang="en-US" sz="1100" b="1" dirty="0" smtClean="0"/>
                  <a:t> Master</a:t>
                </a:r>
                <a:endParaRPr lang="ar-SA" sz="1100" b="1" dirty="0"/>
              </a:p>
            </p:txBody>
          </p:sp>
          <p:pic>
            <p:nvPicPr>
              <p:cNvPr id="1028" name="Picture 4" descr="C:\Documents and Settings\User\Local Settings\Temporary Internet Files\Content.IE5\2X9L8QM8\MC900233428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65262" y="2263581"/>
                <a:ext cx="685800" cy="944364"/>
              </a:xfrm>
              <a:prstGeom prst="rect">
                <a:avLst/>
              </a:prstGeom>
              <a:noFill/>
            </p:spPr>
          </p:pic>
        </p:grpSp>
        <p:grpSp>
          <p:nvGrpSpPr>
            <p:cNvPr id="38" name="Group 37"/>
            <p:cNvGrpSpPr/>
            <p:nvPr/>
          </p:nvGrpSpPr>
          <p:grpSpPr>
            <a:xfrm>
              <a:off x="5118642" y="3214385"/>
              <a:ext cx="2653758" cy="1364165"/>
              <a:chOff x="5118642" y="3214385"/>
              <a:chExt cx="2653758" cy="1364165"/>
            </a:xfrm>
          </p:grpSpPr>
          <p:grpSp>
            <p:nvGrpSpPr>
              <p:cNvPr id="15" name="Group 24"/>
              <p:cNvGrpSpPr/>
              <p:nvPr/>
            </p:nvGrpSpPr>
            <p:grpSpPr>
              <a:xfrm>
                <a:off x="6004560" y="3596339"/>
                <a:ext cx="1096182" cy="611117"/>
                <a:chOff x="4129990" y="3071810"/>
                <a:chExt cx="1071570" cy="953017"/>
              </a:xfrm>
            </p:grpSpPr>
            <p:pic>
              <p:nvPicPr>
                <p:cNvPr id="43" name="Picture 15" descr="C:\Documents and Settings\User\Local Settings\Temporary Internet Files\Content.IE5\IZM9SZ8D\MCj01974380000[1].wm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414562" y="3071810"/>
                  <a:ext cx="443190" cy="625200"/>
                </a:xfrm>
                <a:prstGeom prst="rect">
                  <a:avLst/>
                </a:prstGeom>
                <a:noFill/>
              </p:spPr>
            </p:pic>
            <p:sp>
              <p:nvSpPr>
                <p:cNvPr id="44" name="TextBox 43"/>
                <p:cNvSpPr txBox="1"/>
                <p:nvPr/>
              </p:nvSpPr>
              <p:spPr>
                <a:xfrm>
                  <a:off x="4129990" y="3619171"/>
                  <a:ext cx="1071570" cy="40565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 rtl="0"/>
                  <a:r>
                    <a:rPr lang="en-US" sz="1100" b="1" dirty="0" smtClean="0"/>
                    <a:t>Controller</a:t>
                  </a:r>
                  <a:endParaRPr lang="ar-SA" sz="1100" b="1" dirty="0"/>
                </a:p>
              </p:txBody>
            </p:sp>
          </p:grpSp>
          <p:cxnSp>
            <p:nvCxnSpPr>
              <p:cNvPr id="21" name="Straight Arrow Connector 20"/>
              <p:cNvCxnSpPr/>
              <p:nvPr/>
            </p:nvCxnSpPr>
            <p:spPr>
              <a:xfrm rot="16200000" flipH="1">
                <a:off x="6343418" y="3387078"/>
                <a:ext cx="351627" cy="6241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5500660" y="3862016"/>
                <a:ext cx="267115" cy="1031152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858000" y="4244035"/>
                <a:ext cx="914400" cy="327965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6334088" y="4377347"/>
                <a:ext cx="402171" cy="235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1286" y="4263570"/>
            <a:ext cx="7741194" cy="1981200"/>
            <a:chOff x="671286" y="4263570"/>
            <a:chExt cx="7741194" cy="1981200"/>
          </a:xfrm>
        </p:grpSpPr>
        <p:pic>
          <p:nvPicPr>
            <p:cNvPr id="97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65320" y="4543755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48828" y="4581316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0" y="4584207"/>
              <a:ext cx="792480" cy="49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5" name="Group 104"/>
            <p:cNvGrpSpPr/>
            <p:nvPr/>
          </p:nvGrpSpPr>
          <p:grpSpPr>
            <a:xfrm>
              <a:off x="671286" y="4263570"/>
              <a:ext cx="2895600" cy="1981200"/>
              <a:chOff x="304800" y="3505200"/>
              <a:chExt cx="2895600" cy="19812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04800" y="3505200"/>
                <a:ext cx="2895600" cy="1981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295400" y="3653135"/>
                <a:ext cx="1767114" cy="461665"/>
              </a:xfrm>
              <a:prstGeom prst="rect">
                <a:avLst/>
              </a:prstGeom>
              <a:noFill/>
            </p:spPr>
            <p:txBody>
              <a:bodyPr wrap="square" rtlCol="1" anchor="ctr">
                <a:spAutoFit/>
              </a:bodyPr>
              <a:lstStyle/>
              <a:p>
                <a:pPr algn="ctr" rtl="0"/>
                <a:r>
                  <a:rPr lang="en-US" sz="1200" b="1" dirty="0" smtClean="0">
                    <a:solidFill>
                      <a:srgbClr val="00CC00"/>
                    </a:solidFill>
                  </a:rPr>
                  <a:t>Command &amp; Control Channel: </a:t>
                </a: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IRC, HTTP, P2P</a:t>
                </a:r>
                <a:endParaRPr lang="ar-SA" sz="1200" b="1" dirty="0">
                  <a:solidFill>
                    <a:srgbClr val="00CC00"/>
                  </a:solidFill>
                </a:endParaRP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>
                <a:off x="381000" y="3826133"/>
                <a:ext cx="793194" cy="1588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1248228" y="487233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en-US" sz="1200" b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Bot</a:t>
                </a: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):</a:t>
                </a:r>
                <a:r>
                  <a:rPr lang="en-US" sz="1200" b="1" dirty="0" smtClean="0">
                    <a:solidFill>
                      <a:srgbClr val="00B050"/>
                    </a:solidFill>
                  </a:rPr>
                  <a:t> Compromised host</a:t>
                </a:r>
                <a:endParaRPr lang="ar-SA" sz="1200" b="1" dirty="0">
                  <a:solidFill>
                    <a:srgbClr val="00B050"/>
                  </a:solidFill>
                </a:endParaRPr>
              </a:p>
            </p:txBody>
          </p:sp>
          <p:pic>
            <p:nvPicPr>
              <p:cNvPr id="98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7200" y="4796135"/>
                <a:ext cx="609600" cy="494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01" name="Straight Arrow Connector 100"/>
              <p:cNvCxnSpPr/>
              <p:nvPr/>
            </p:nvCxnSpPr>
            <p:spPr>
              <a:xfrm rot="10800000">
                <a:off x="381000" y="4338935"/>
                <a:ext cx="838200" cy="15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prstDash val="sysDash"/>
                <a:tailEnd type="arrow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1295400" y="4110335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1" anchor="ctr">
                <a:spAutoFit/>
              </a:bodyPr>
              <a:lstStyle/>
              <a:p>
                <a:pPr algn="ctr" rtl="0"/>
                <a:r>
                  <a:rPr lang="en-US" sz="1200" b="1" dirty="0" smtClean="0">
                    <a:solidFill>
                      <a:srgbClr val="00CC00"/>
                    </a:solidFill>
                  </a:rPr>
                  <a:t>Malicious Activity: </a:t>
                </a:r>
              </a:p>
              <a:p>
                <a:pPr algn="ctr" rtl="0"/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Scan, Spam, </a:t>
                </a:r>
                <a:r>
                  <a:rPr lang="en-US" sz="1200" b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DDoS</a:t>
                </a:r>
                <a:endParaRPr lang="ar-SA" sz="12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C&amp;C Detection Approach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C&amp;C is the weakest link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GZL08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Interrupting C&amp;C channel disarms the </a:t>
            </a:r>
            <a:r>
              <a:rPr lang="en-US" dirty="0" err="1" smtClean="0"/>
              <a:t>Botnet</a:t>
            </a: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[</a:t>
            </a:r>
            <a:r>
              <a:rPr lang="en-US" sz="2000" b="1" i="1" dirty="0" smtClean="0">
                <a:solidFill>
                  <a:srgbClr val="0070C0"/>
                </a:solidFill>
              </a:rPr>
              <a:t>SLWL07</a:t>
            </a:r>
            <a:r>
              <a:rPr lang="en-US" sz="20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Based on the following observation </a:t>
            </a:r>
            <a:r>
              <a:rPr lang="en-US" sz="1900" b="1" dirty="0" smtClean="0">
                <a:solidFill>
                  <a:srgbClr val="00B050"/>
                </a:solidFill>
              </a:rPr>
              <a:t>[</a:t>
            </a:r>
            <a:r>
              <a:rPr lang="en-US" sz="1800" b="1" i="1" dirty="0" smtClean="0">
                <a:solidFill>
                  <a:srgbClr val="0070C0"/>
                </a:solidFill>
              </a:rPr>
              <a:t>GZL08 , </a:t>
            </a:r>
            <a:r>
              <a:rPr lang="en-US" sz="1900" b="1" i="1" dirty="0" smtClean="0">
                <a:solidFill>
                  <a:srgbClr val="0070C0"/>
                </a:solidFill>
              </a:rPr>
              <a:t>GP+08</a:t>
            </a:r>
            <a:r>
              <a:rPr lang="en-US" sz="1900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Due to preprogrammed activities, Bots tend to behave in a similar or correlated manner.</a:t>
            </a:r>
          </a:p>
          <a:p>
            <a:endParaRPr lang="en-US" dirty="0" smtClean="0"/>
          </a:p>
          <a:p>
            <a:r>
              <a:rPr lang="en-US" dirty="0" smtClean="0"/>
              <a:t>C&amp;C controllers are usually much less than bots:</a:t>
            </a:r>
          </a:p>
          <a:p>
            <a:pPr lvl="1"/>
            <a:r>
              <a:rPr lang="en-US" dirty="0" smtClean="0"/>
              <a:t>Restrict access to them is easier, safer, and more efficient.</a:t>
            </a:r>
          </a:p>
          <a:p>
            <a:endParaRPr lang="en-US" dirty="0" smtClean="0"/>
          </a:p>
          <a:p>
            <a:r>
              <a:rPr lang="en-US" dirty="0" smtClean="0"/>
              <a:t>No prior knowledge is needed.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(1)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Gu</a:t>
            </a:r>
            <a:r>
              <a:rPr lang="en-US" dirty="0" smtClean="0"/>
              <a:t> et al., “</a:t>
            </a:r>
            <a:r>
              <a:rPr lang="en-US" dirty="0" err="1" smtClean="0"/>
              <a:t>Botsniffer</a:t>
            </a:r>
            <a:r>
              <a:rPr lang="en-US" dirty="0" smtClean="0"/>
              <a:t>: Detecting </a:t>
            </a:r>
            <a:r>
              <a:rPr lang="en-US" dirty="0" err="1" smtClean="0"/>
              <a:t>botnet</a:t>
            </a:r>
            <a:r>
              <a:rPr lang="en-US" dirty="0" smtClean="0"/>
              <a:t> command and control channels in network traffic”, NDSS 08, February:</a:t>
            </a:r>
          </a:p>
          <a:p>
            <a:pPr lvl="1"/>
            <a:r>
              <a:rPr lang="en-US" dirty="0" smtClean="0"/>
              <a:t>Detecting centralized C&amp;C channel (IRC &amp; HTTP).</a:t>
            </a:r>
          </a:p>
          <a:p>
            <a:pPr lvl="1"/>
            <a:r>
              <a:rPr lang="en-US" dirty="0" smtClean="0"/>
              <a:t>Analyzing bots response (Message, Activity) to </a:t>
            </a:r>
            <a:r>
              <a:rPr lang="en-US" dirty="0" err="1" smtClean="0"/>
              <a:t>Botmaster’s</a:t>
            </a:r>
            <a:r>
              <a:rPr lang="en-US" dirty="0" smtClean="0"/>
              <a:t> commands.</a:t>
            </a:r>
          </a:p>
          <a:p>
            <a:pPr lvl="1"/>
            <a:r>
              <a:rPr lang="en-US" dirty="0" smtClean="0"/>
              <a:t>Looking every time window (t) for a response crowd from clients that connect to the same server:</a:t>
            </a:r>
          </a:p>
          <a:p>
            <a:pPr lvl="2"/>
            <a:r>
              <a:rPr lang="en-US" dirty="0" smtClean="0"/>
              <a:t>Crowd Density (&gt;%50).</a:t>
            </a:r>
          </a:p>
          <a:p>
            <a:pPr lvl="2"/>
            <a:r>
              <a:rPr lang="en-US" dirty="0" smtClean="0"/>
              <a:t>Crowd homogeneity</a:t>
            </a:r>
          </a:p>
          <a:p>
            <a:pPr lvl="1"/>
            <a:r>
              <a:rPr lang="en-US" dirty="0" smtClean="0"/>
              <a:t>A number of rounds are required before confirming a crowd is a </a:t>
            </a:r>
            <a:r>
              <a:rPr lang="en-US" dirty="0" err="1" smtClean="0"/>
              <a:t>botnet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Deep inspection:</a:t>
            </a:r>
          </a:p>
          <a:p>
            <a:pPr lvl="2"/>
            <a:r>
              <a:rPr lang="en-US" dirty="0" smtClean="0"/>
              <a:t>Protocol-Matcher.</a:t>
            </a:r>
          </a:p>
          <a:p>
            <a:pPr lvl="2"/>
            <a:r>
              <a:rPr lang="en-US" dirty="0" smtClean="0"/>
              <a:t>Implemented Crowd homogeneity algorithm is vulnerable to encryption.</a:t>
            </a:r>
          </a:p>
          <a:p>
            <a:pPr lvl="2"/>
            <a:endParaRPr lang="en-US" dirty="0" smtClean="0"/>
          </a:p>
          <a:p>
            <a:pPr lvl="1"/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G.  </a:t>
            </a:r>
            <a:r>
              <a:rPr lang="en-US" dirty="0" err="1" smtClean="0"/>
              <a:t>Gu</a:t>
            </a:r>
            <a:r>
              <a:rPr lang="en-US" dirty="0" smtClean="0"/>
              <a:t> et al., “</a:t>
            </a:r>
            <a:r>
              <a:rPr lang="en-US" dirty="0" err="1" smtClean="0"/>
              <a:t>BotMiner</a:t>
            </a:r>
            <a:r>
              <a:rPr lang="en-US" dirty="0" smtClean="0"/>
              <a:t>:  Clustering  Analysis  of  Network  Traffic  for  Protocol-  and Structure-Independent  </a:t>
            </a:r>
            <a:r>
              <a:rPr lang="en-US" dirty="0" err="1" smtClean="0"/>
              <a:t>Botnet</a:t>
            </a:r>
            <a:r>
              <a:rPr lang="en-US" dirty="0" smtClean="0"/>
              <a:t>  Detection”, (Security’08), July:</a:t>
            </a:r>
          </a:p>
          <a:p>
            <a:pPr lvl="1"/>
            <a:r>
              <a:rPr lang="en-US" dirty="0" smtClean="0"/>
              <a:t>Protocol &amp; Structure independent: Captures all TCP/UDP.</a:t>
            </a:r>
          </a:p>
          <a:p>
            <a:pPr lvl="1"/>
            <a:r>
              <a:rPr lang="en-US" dirty="0" smtClean="0"/>
              <a:t>Does not consider events sequence.</a:t>
            </a:r>
          </a:p>
          <a:p>
            <a:pPr lvl="1"/>
            <a:r>
              <a:rPr lang="en-US" dirty="0" smtClean="0"/>
              <a:t>Identify hosts that share both similar C&amp;C communication patterns and similar malicious activity patterns.</a:t>
            </a:r>
          </a:p>
          <a:p>
            <a:pPr lvl="1"/>
            <a:r>
              <a:rPr lang="en-US" sz="2200" dirty="0" smtClean="0"/>
              <a:t>Aggregate related flows during epoch time (</a:t>
            </a:r>
            <a:r>
              <a:rPr lang="en-US" sz="2200" b="1" i="1" dirty="0" smtClean="0">
                <a:solidFill>
                  <a:srgbClr val="0070C0"/>
                </a:solidFill>
                <a:latin typeface="Bradley Hand ITC" pitchFamily="66" charset="0"/>
              </a:rPr>
              <a:t>E </a:t>
            </a:r>
            <a:r>
              <a:rPr lang="en-US" sz="2200" dirty="0" smtClean="0"/>
              <a:t>~ one day) into the same C-Flow.</a:t>
            </a:r>
          </a:p>
          <a:p>
            <a:pPr lvl="1"/>
            <a:r>
              <a:rPr lang="en-US" sz="2200" dirty="0" smtClean="0"/>
              <a:t>Transfer C-Flows into  equal pattern vectors length, by a </a:t>
            </a:r>
            <a:r>
              <a:rPr lang="en-US" sz="2200" b="1" dirty="0" err="1" smtClean="0"/>
              <a:t>Quantile</a:t>
            </a:r>
            <a:r>
              <a:rPr lang="en-US" sz="2200" b="1" dirty="0" smtClean="0"/>
              <a:t> </a:t>
            </a:r>
            <a:r>
              <a:rPr lang="en-US" sz="2200" dirty="0" smtClean="0"/>
              <a:t>binning technique.</a:t>
            </a:r>
          </a:p>
          <a:p>
            <a:pPr lvl="1"/>
            <a:r>
              <a:rPr lang="en-US" sz="2200" dirty="0" smtClean="0"/>
              <a:t>Two-step </a:t>
            </a:r>
            <a:r>
              <a:rPr lang="en-US" sz="2200" i="1" dirty="0" smtClean="0"/>
              <a:t>X</a:t>
            </a:r>
            <a:r>
              <a:rPr lang="en-US" sz="2200" dirty="0" smtClean="0"/>
              <a:t>-means Clustering.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G.  </a:t>
            </a:r>
            <a:r>
              <a:rPr lang="en-US" dirty="0" err="1" smtClean="0"/>
              <a:t>Gu</a:t>
            </a:r>
            <a:r>
              <a:rPr lang="en-US" dirty="0" smtClean="0"/>
              <a:t> et al., “</a:t>
            </a:r>
            <a:r>
              <a:rPr lang="en-US" dirty="0" err="1" smtClean="0"/>
              <a:t>BotMiner</a:t>
            </a:r>
            <a:r>
              <a:rPr lang="en-US" dirty="0" smtClean="0"/>
              <a:t>:  Clustering  Analysis  of  Network  Traffic  for  Protocol-  and Structure-Independent  </a:t>
            </a:r>
            <a:r>
              <a:rPr lang="en-US" dirty="0" err="1" smtClean="0"/>
              <a:t>Botnet</a:t>
            </a:r>
            <a:r>
              <a:rPr lang="en-US" dirty="0" smtClean="0"/>
              <a:t>  Detection”, (Security’08), July:</a:t>
            </a:r>
          </a:p>
          <a:p>
            <a:pPr lvl="1"/>
            <a:r>
              <a:rPr lang="en-US" dirty="0" smtClean="0"/>
              <a:t>Protocol &amp; Structure independent.</a:t>
            </a:r>
          </a:p>
          <a:p>
            <a:pPr lvl="1"/>
            <a:r>
              <a:rPr lang="en-US" dirty="0" smtClean="0"/>
              <a:t>Does not consider events sequence.</a:t>
            </a:r>
          </a:p>
          <a:p>
            <a:pPr lvl="1"/>
            <a:r>
              <a:rPr lang="en-US" dirty="0" smtClean="0"/>
              <a:t>Aggregate past epoch (E~ one day) related flows into one flow.</a:t>
            </a:r>
          </a:p>
          <a:p>
            <a:pPr lvl="1"/>
            <a:r>
              <a:rPr lang="en-US" dirty="0" smtClean="0"/>
              <a:t>To standardize feature’s vector length, discrete distribution is approximated by binning technique (computing quartiles).</a:t>
            </a:r>
          </a:p>
          <a:p>
            <a:pPr lvl="1"/>
            <a:r>
              <a:rPr lang="en-US" dirty="0" smtClean="0"/>
              <a:t>Two-step </a:t>
            </a:r>
            <a:r>
              <a:rPr lang="en-US" i="1" dirty="0" smtClean="0"/>
              <a:t>X</a:t>
            </a:r>
            <a:r>
              <a:rPr lang="en-US" dirty="0" smtClean="0"/>
              <a:t>-means Clustering.</a:t>
            </a:r>
          </a:p>
          <a:p>
            <a:pPr lvl="1"/>
            <a:r>
              <a:rPr lang="en-US" dirty="0" smtClean="0"/>
              <a:t>Identify hosts that share both similar communication patterns and similar malicious activity patterns:</a:t>
            </a:r>
          </a:p>
          <a:p>
            <a:pPr lvl="2"/>
            <a:r>
              <a:rPr lang="en-US" dirty="0" smtClean="0"/>
              <a:t>A host receives a high score if it has performed multiple types of suspicious activities, and if other hosts that were clustered with also show the same multiple types of activities.</a:t>
            </a:r>
          </a:p>
          <a:p>
            <a:pPr lvl="2"/>
            <a:r>
              <a:rPr lang="en-US" dirty="0" smtClean="0"/>
              <a:t>If two hosts appear in the same activity clusters and in at least one common C-cluster, they should be clustered together.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X. Yu et al., “Online </a:t>
            </a:r>
            <a:r>
              <a:rPr lang="en-US" dirty="0" err="1" smtClean="0"/>
              <a:t>botnet</a:t>
            </a:r>
            <a:r>
              <a:rPr lang="en-US" dirty="0" smtClean="0"/>
              <a:t> detection based on incremental discrete </a:t>
            </a:r>
            <a:r>
              <a:rPr lang="en-US" dirty="0" err="1" smtClean="0"/>
              <a:t>fourier</a:t>
            </a:r>
            <a:r>
              <a:rPr lang="en-US" dirty="0" smtClean="0"/>
              <a:t> transform”, JOURNAL OF NETWORKS, 5(5), May 2010:</a:t>
            </a:r>
          </a:p>
          <a:p>
            <a:pPr lvl="1"/>
            <a:r>
              <a:rPr lang="en-US" dirty="0" smtClean="0"/>
              <a:t>Protocol &amp; Structure independent.</a:t>
            </a:r>
          </a:p>
          <a:p>
            <a:pPr lvl="1"/>
            <a:r>
              <a:rPr lang="en-US" dirty="0" smtClean="0"/>
              <a:t>Events sequence are considered.</a:t>
            </a:r>
          </a:p>
          <a:p>
            <a:pPr lvl="1"/>
            <a:r>
              <a:rPr lang="en-US" dirty="0" smtClean="0"/>
              <a:t>Online Detection.</a:t>
            </a:r>
          </a:p>
          <a:p>
            <a:pPr lvl="1"/>
            <a:r>
              <a:rPr lang="en-US" dirty="0" smtClean="0"/>
              <a:t>User flows are represented by a feature stream.</a:t>
            </a:r>
          </a:p>
          <a:p>
            <a:pPr lvl="1"/>
            <a:r>
              <a:rPr lang="en-US" dirty="0" smtClean="0"/>
              <a:t>Similarity is measured by an average  Euclidean  distance.</a:t>
            </a:r>
          </a:p>
          <a:p>
            <a:pPr lvl="1"/>
            <a:r>
              <a:rPr lang="en-US" dirty="0" smtClean="0"/>
              <a:t>distance(X, Y)=distance(DFT(X), DFT(Y))		[</a:t>
            </a:r>
            <a:r>
              <a:rPr lang="en-US" sz="2100" b="1" dirty="0" smtClean="0"/>
              <a:t>Discrete  Fourier  Transform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Less DFT coefficients are required to capture the stream.</a:t>
            </a:r>
          </a:p>
          <a:p>
            <a:pPr lvl="1"/>
            <a:r>
              <a:rPr lang="en-US" dirty="0" smtClean="0"/>
              <a:t>Incremental DFT coefficients to avoid recalculation when a new value arrives (Minimize processing time further).</a:t>
            </a:r>
          </a:p>
          <a:p>
            <a:pPr lvl="1"/>
            <a:r>
              <a:rPr lang="en-US" dirty="0" smtClean="0"/>
              <a:t>Suspected </a:t>
            </a:r>
            <a:r>
              <a:rPr lang="en-US" dirty="0" err="1" smtClean="0"/>
              <a:t>bot’s</a:t>
            </a:r>
            <a:r>
              <a:rPr lang="en-US" dirty="0" smtClean="0"/>
              <a:t> malicious activities are monitored before confirming its identity.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X. Yu et al., “Online </a:t>
            </a:r>
            <a:r>
              <a:rPr lang="en-US" dirty="0" err="1" smtClean="0"/>
              <a:t>botnet</a:t>
            </a:r>
            <a:r>
              <a:rPr lang="en-US" dirty="0" smtClean="0"/>
              <a:t> detection based on incremental discrete </a:t>
            </a:r>
            <a:r>
              <a:rPr lang="en-US" dirty="0" err="1" smtClean="0"/>
              <a:t>fourier</a:t>
            </a:r>
            <a:r>
              <a:rPr lang="en-US" dirty="0" smtClean="0"/>
              <a:t> transform”, JOURNAL OF NETWORKS, 5(5), May 2010:</a:t>
            </a:r>
          </a:p>
          <a:p>
            <a:pPr lvl="1"/>
            <a:r>
              <a:rPr lang="en-US" dirty="0" smtClean="0"/>
              <a:t>Online Detection.</a:t>
            </a:r>
          </a:p>
          <a:p>
            <a:pPr lvl="1"/>
            <a:r>
              <a:rPr lang="en-US" dirty="0" smtClean="0"/>
              <a:t>Protocol &amp; Structure independent.</a:t>
            </a:r>
          </a:p>
          <a:p>
            <a:pPr lvl="1"/>
            <a:r>
              <a:rPr lang="en-US" dirty="0" smtClean="0"/>
              <a:t>A flow is represented by a feature stream.</a:t>
            </a:r>
          </a:p>
          <a:p>
            <a:pPr lvl="1"/>
            <a:r>
              <a:rPr lang="en-US" dirty="0" smtClean="0"/>
              <a:t>Similarity is measured by average  Euclidean  distance.</a:t>
            </a:r>
          </a:p>
          <a:p>
            <a:pPr lvl="1"/>
            <a:r>
              <a:rPr lang="en-US" dirty="0" smtClean="0"/>
              <a:t>distance(X, Y)=distance(DFT(X), DFT(Y)). </a:t>
            </a:r>
          </a:p>
          <a:p>
            <a:pPr lvl="1"/>
            <a:r>
              <a:rPr lang="en-US" dirty="0" smtClean="0"/>
              <a:t>DFT needs fewer feature streams.</a:t>
            </a:r>
          </a:p>
          <a:p>
            <a:pPr lvl="1"/>
            <a:r>
              <a:rPr lang="en-US" dirty="0" smtClean="0"/>
              <a:t>Incremental DFT coefficients to avoid recalculation when a new feature stream arrives (Minimize processing time further).</a:t>
            </a:r>
          </a:p>
          <a:p>
            <a:pPr lvl="1"/>
            <a:r>
              <a:rPr lang="en-US" dirty="0" smtClean="0"/>
              <a:t>Suspected </a:t>
            </a:r>
            <a:r>
              <a:rPr lang="en-US" dirty="0" err="1" smtClean="0"/>
              <a:t>bot’s</a:t>
            </a:r>
            <a:r>
              <a:rPr lang="en-US" dirty="0" smtClean="0"/>
              <a:t> malicious activities are monitored before confirming its identity.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(4)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H. </a:t>
            </a:r>
            <a:r>
              <a:rPr lang="en-US" dirty="0" err="1" smtClean="0"/>
              <a:t>Zeidanloo</a:t>
            </a:r>
            <a:r>
              <a:rPr lang="en-US" dirty="0" smtClean="0"/>
              <a:t> and A. Abdul </a:t>
            </a:r>
            <a:r>
              <a:rPr lang="en-US" dirty="0" err="1" smtClean="0"/>
              <a:t>Manaf</a:t>
            </a:r>
            <a:r>
              <a:rPr lang="en-US" dirty="0" smtClean="0"/>
              <a:t>, “</a:t>
            </a:r>
            <a:r>
              <a:rPr lang="en-US" dirty="0" err="1" smtClean="0"/>
              <a:t>Botnet</a:t>
            </a:r>
            <a:r>
              <a:rPr lang="en-US" dirty="0" smtClean="0"/>
              <a:t> detection by monitoring similar communication patterns”, International Journal of Computer Science and Information Security, 7(3), March 2010:</a:t>
            </a:r>
          </a:p>
          <a:p>
            <a:pPr lvl="1"/>
            <a:r>
              <a:rPr lang="en-US" dirty="0" smtClean="0"/>
              <a:t>General framework:</a:t>
            </a:r>
          </a:p>
          <a:p>
            <a:pPr lvl="2"/>
            <a:r>
              <a:rPr lang="en-US" dirty="0" smtClean="0"/>
              <a:t>Focuses on P2P  based  and IRC  based  </a:t>
            </a:r>
            <a:r>
              <a:rPr lang="en-US" dirty="0" err="1" smtClean="0"/>
              <a:t>Botnets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 users have similar graphs:</a:t>
            </a:r>
          </a:p>
          <a:p>
            <a:pPr lvl="2"/>
            <a:r>
              <a:rPr lang="en-US" dirty="0" smtClean="0"/>
              <a:t>User </a:t>
            </a:r>
            <a:r>
              <a:rPr lang="en-US" dirty="0" smtClean="0">
                <a:sym typeface="Wingdings" pitchFamily="2" charset="2"/>
              </a:rPr>
              <a:t> Feature Streams  Graph [(X, Y)= (</a:t>
            </a:r>
            <a:r>
              <a:rPr lang="en-US" dirty="0" err="1" smtClean="0">
                <a:sym typeface="Wingdings" pitchFamily="2" charset="2"/>
              </a:rPr>
              <a:t>bpp</a:t>
            </a:r>
            <a:r>
              <a:rPr lang="en-US" dirty="0" smtClean="0">
                <a:sym typeface="Wingdings" pitchFamily="2" charset="2"/>
              </a:rPr>
              <a:t>, bps)].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Exact method has not been provided.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did not provide evaluation.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W. </a:t>
            </a:r>
            <a:r>
              <a:rPr lang="en-US" dirty="0" err="1" smtClean="0"/>
              <a:t>Strayer</a:t>
            </a:r>
            <a:r>
              <a:rPr lang="en-US" dirty="0" smtClean="0"/>
              <a:t> et al., “</a:t>
            </a:r>
            <a:r>
              <a:rPr lang="en-US" dirty="0" err="1" smtClean="0"/>
              <a:t>Botnet</a:t>
            </a:r>
            <a:r>
              <a:rPr lang="en-US" dirty="0" smtClean="0"/>
              <a:t> detection based on network behavior”,  Vol. 36 of Advances in Information Security. Springer, October 2007: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Detect IRC </a:t>
            </a:r>
            <a:r>
              <a:rPr lang="en-US" dirty="0" err="1" smtClean="0"/>
              <a:t>Botnets</a:t>
            </a:r>
            <a:r>
              <a:rPr lang="en-US" dirty="0" smtClean="0"/>
              <a:t> (Centralized):</a:t>
            </a:r>
          </a:p>
          <a:p>
            <a:pPr lvl="2"/>
            <a:r>
              <a:rPr lang="en-US" dirty="0" smtClean="0"/>
              <a:t>Prompt C&amp;C mechanism.</a:t>
            </a:r>
          </a:p>
          <a:p>
            <a:pPr lvl="1"/>
            <a:r>
              <a:rPr lang="en-US" dirty="0" smtClean="0"/>
              <a:t>Does not consider events sequence.</a:t>
            </a:r>
          </a:p>
          <a:p>
            <a:pPr lvl="1"/>
            <a:r>
              <a:rPr lang="en-US" dirty="0" smtClean="0"/>
              <a:t>Filtering phase assumes prior knowledge:</a:t>
            </a:r>
          </a:p>
          <a:p>
            <a:pPr lvl="2"/>
            <a:r>
              <a:rPr lang="en-US" dirty="0" smtClean="0"/>
              <a:t>Pass only what it can be a C&amp;C traffic.</a:t>
            </a:r>
          </a:p>
          <a:p>
            <a:pPr lvl="2"/>
            <a:r>
              <a:rPr lang="en-US" dirty="0" smtClean="0"/>
              <a:t>Filter out any traffic that does not comply with some specific semantics.</a:t>
            </a:r>
          </a:p>
          <a:p>
            <a:pPr lvl="2"/>
            <a:r>
              <a:rPr lang="en-US" dirty="0" smtClean="0"/>
              <a:t>It does not examine content nor port.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Looking for C&amp;C servers:</a:t>
            </a:r>
          </a:p>
          <a:p>
            <a:pPr lvl="2"/>
            <a:r>
              <a:rPr lang="en-US" dirty="0" smtClean="0"/>
              <a:t>Topological analysis: Highest in/out-degree in a directed graph of similar flows.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Flow characteristics: bandwidth, packet timing, and burst duration.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Developing a system to detect SIP </a:t>
            </a:r>
            <a:r>
              <a:rPr lang="en-US" sz="2500" dirty="0" err="1" smtClean="0"/>
              <a:t>Botnet</a:t>
            </a:r>
            <a:r>
              <a:rPr lang="en-US" sz="2500" dirty="0" smtClean="0"/>
              <a:t> (i.e. SIP is the C&amp;C protocol):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a network anomaly based system.</a:t>
            </a:r>
          </a:p>
          <a:p>
            <a:pPr lvl="1"/>
            <a:r>
              <a:rPr lang="en-US" dirty="0" smtClean="0"/>
              <a:t>Based on bots similar behavior concept.</a:t>
            </a:r>
          </a:p>
          <a:p>
            <a:pPr lvl="1"/>
            <a:r>
              <a:rPr lang="en-US" dirty="0" smtClean="0"/>
              <a:t>It does not rely on the events sequence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b="1" i="1" dirty="0" smtClean="0">
                <a:solidFill>
                  <a:srgbClr val="0070C0"/>
                </a:solidFill>
              </a:rPr>
              <a:t>SLWL07, GP+08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Resist random-time evasion technique.</a:t>
            </a:r>
          </a:p>
          <a:p>
            <a:pPr lvl="1"/>
            <a:r>
              <a:rPr lang="en-US" dirty="0" smtClean="0"/>
              <a:t>Detect bots at early stages: Before initiating malicious activities, or as early as possible.</a:t>
            </a:r>
          </a:p>
          <a:p>
            <a:pPr lvl="1"/>
            <a:r>
              <a:rPr lang="en-US" dirty="0" smtClean="0"/>
              <a:t>By monitoring &amp; analyzing C&amp;C communications (i.e. SIP communications).</a:t>
            </a:r>
          </a:p>
          <a:p>
            <a:pPr lvl="1"/>
            <a:r>
              <a:rPr lang="en-US" dirty="0" smtClean="0"/>
              <a:t>Without any prior knowledge.</a:t>
            </a:r>
          </a:p>
          <a:p>
            <a:pPr lvl="1"/>
            <a:r>
              <a:rPr lang="en-US" dirty="0" smtClean="0"/>
              <a:t>A suspected </a:t>
            </a:r>
            <a:r>
              <a:rPr lang="en-US" dirty="0" err="1" smtClean="0"/>
              <a:t>bot</a:t>
            </a:r>
            <a:r>
              <a:rPr lang="en-US" dirty="0" smtClean="0"/>
              <a:t> identity is confirmed as soon as it carries one or more </a:t>
            </a:r>
            <a:r>
              <a:rPr lang="en-US" dirty="0" err="1" smtClean="0"/>
              <a:t>botnet</a:t>
            </a:r>
            <a:r>
              <a:rPr lang="en-US" dirty="0" smtClean="0"/>
              <a:t> malicious activities.</a:t>
            </a:r>
          </a:p>
          <a:p>
            <a:pPr lvl="1"/>
            <a:r>
              <a:rPr lang="en-US" dirty="0" smtClean="0"/>
              <a:t>A further analysis can be applied to extract C&amp;C controllers.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Proposed Solution (</a:t>
            </a:r>
            <a:r>
              <a:rPr lang="en-US" b="1" dirty="0" smtClean="0">
                <a:solidFill>
                  <a:srgbClr val="0070C0"/>
                </a:solidFill>
                <a:latin typeface="Bradley Hand ITC" pitchFamily="66" charset="0"/>
              </a:rPr>
              <a:t>Main  idea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users are considered similar if they share similar flows more than a defined threshold </a:t>
            </a:r>
            <a:r>
              <a:rPr lang="en-US" b="1" dirty="0" smtClean="0">
                <a:solidFill>
                  <a:srgbClr val="0070C0"/>
                </a:solidFill>
              </a:rPr>
              <a:t>(  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Similar users are considered suspected bots.</a:t>
            </a:r>
          </a:p>
          <a:p>
            <a:endParaRPr lang="en-US" dirty="0" smtClean="0"/>
          </a:p>
          <a:p>
            <a:r>
              <a:rPr lang="en-US" dirty="0" err="1" smtClean="0"/>
              <a:t>Bot</a:t>
            </a:r>
            <a:r>
              <a:rPr lang="en-US" dirty="0" smtClean="0"/>
              <a:t> identity is confirmed when it commits any malicious activity.</a:t>
            </a:r>
          </a:p>
          <a:p>
            <a:endParaRPr lang="en-US" dirty="0"/>
          </a:p>
        </p:txBody>
      </p:sp>
      <p:grpSp>
        <p:nvGrpSpPr>
          <p:cNvPr id="7" name="Group 85"/>
          <p:cNvGrpSpPr/>
          <p:nvPr/>
        </p:nvGrpSpPr>
        <p:grpSpPr>
          <a:xfrm>
            <a:off x="2590800" y="3886200"/>
            <a:ext cx="3733800" cy="2514600"/>
            <a:chOff x="2590800" y="3200400"/>
            <a:chExt cx="3733800" cy="2514600"/>
          </a:xfrm>
        </p:grpSpPr>
        <p:sp>
          <p:nvSpPr>
            <p:cNvPr id="46" name="Oval 45"/>
            <p:cNvSpPr/>
            <p:nvPr/>
          </p:nvSpPr>
          <p:spPr>
            <a:xfrm>
              <a:off x="3323772" y="3341916"/>
              <a:ext cx="2133600" cy="2209800"/>
            </a:xfrm>
            <a:prstGeom prst="ellips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3276600"/>
              <a:ext cx="2667000" cy="2362200"/>
            </a:xfrm>
            <a:prstGeom prst="ellipse">
              <a:avLst/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76600" y="3276600"/>
              <a:ext cx="2667000" cy="236220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0200" y="5334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DEA900"/>
                  </a:solidFill>
                </a:rPr>
                <a:t>User-1</a:t>
              </a:r>
              <a:endParaRPr lang="en-US" b="1" dirty="0">
                <a:solidFill>
                  <a:srgbClr val="DEA9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32004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User-2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43400" y="35052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038600" y="3657600"/>
              <a:ext cx="152400" cy="152400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91000" y="3886200"/>
              <a:ext cx="152400" cy="1524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24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00600" y="4419600"/>
              <a:ext cx="152400" cy="152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953000" y="4038600"/>
              <a:ext cx="152400" cy="1524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57800" y="4419600"/>
              <a:ext cx="152400" cy="1524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05200" y="40386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43400" y="4038600"/>
              <a:ext cx="152400" cy="152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572000" y="4267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800" y="3810000"/>
              <a:ext cx="152400" cy="1524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886200" y="3962400"/>
              <a:ext cx="152400" cy="152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038600" y="41148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191000" y="4267200"/>
              <a:ext cx="152400" cy="1524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400" y="4419600"/>
              <a:ext cx="152400" cy="152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5800" y="4572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648200" y="4724400"/>
              <a:ext cx="152400" cy="152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8006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657600" y="4191000"/>
              <a:ext cx="152400" cy="152400"/>
            </a:xfrm>
            <a:prstGeom prst="ellipse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810000" y="4343400"/>
              <a:ext cx="152400" cy="152400"/>
            </a:xfrm>
            <a:prstGeom prst="ellipse">
              <a:avLst/>
            </a:prstGeom>
            <a:solidFill>
              <a:srgbClr val="CC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62400" y="4495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14800" y="4648200"/>
              <a:ext cx="152400" cy="1524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267200" y="4800600"/>
              <a:ext cx="152400" cy="152400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419600" y="4953000"/>
              <a:ext cx="152400" cy="152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52800" y="4343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05200" y="4495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57600" y="4648200"/>
              <a:ext cx="152400" cy="1524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000" y="4800600"/>
              <a:ext cx="152400" cy="15240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962400" y="4953000"/>
              <a:ext cx="152400" cy="152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114800" y="5105400"/>
              <a:ext cx="152400" cy="152400"/>
            </a:xfrm>
            <a:prstGeom prst="ellipse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267200" y="5257800"/>
              <a:ext cx="152400" cy="152400"/>
            </a:xfrm>
            <a:prstGeom prst="ellipse">
              <a:avLst/>
            </a:prstGeom>
            <a:solidFill>
              <a:srgbClr val="CC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486400" y="3810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486400" y="4191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562600" y="4572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57800" y="36576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715000" y="43434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562600" y="48768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334000" y="51816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05400" y="3429000"/>
              <a:ext cx="152400" cy="152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429000" y="3505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971800" y="39624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276600" y="36576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200400" y="3886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895600" y="44958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971800" y="41910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124200" y="46482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048000" y="49530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200400" y="51054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505200" y="5257800"/>
              <a:ext cx="152400" cy="152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3824288" y="1835150"/>
          <a:ext cx="304800" cy="444500"/>
        </p:xfrm>
        <a:graphic>
          <a:graphicData uri="http://schemas.openxmlformats.org/presentationml/2006/ole">
            <p:oleObj spid="_x0000_s80898" name="معادلة" r:id="rId3" imgW="152280" imgH="203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</a:t>
            </a:r>
            <a:r>
              <a:rPr lang="en-US" dirty="0" smtClean="0"/>
              <a:t> life Cycle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Infection: </a:t>
            </a:r>
          </a:p>
          <a:p>
            <a:pPr lvl="1"/>
            <a:r>
              <a:rPr lang="en-US" dirty="0" smtClean="0"/>
              <a:t>Initial installation of the </a:t>
            </a:r>
            <a:r>
              <a:rPr lang="en-US" dirty="0" err="1" smtClean="0"/>
              <a:t>botnet</a:t>
            </a:r>
            <a:r>
              <a:rPr lang="en-US" dirty="0" smtClean="0"/>
              <a:t> malware</a:t>
            </a:r>
          </a:p>
          <a:p>
            <a:pPr lvl="1"/>
            <a:r>
              <a:rPr lang="en-US" dirty="0" smtClean="0"/>
              <a:t>By email, accessing infected web sites, or vulnerability exploitation.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Bootstrap:</a:t>
            </a:r>
          </a:p>
          <a:p>
            <a:pPr lvl="1"/>
            <a:r>
              <a:rPr lang="en-US" dirty="0" smtClean="0"/>
              <a:t>Join </a:t>
            </a:r>
            <a:r>
              <a:rPr lang="en-US" dirty="0" err="1" smtClean="0"/>
              <a:t>Botnet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 preliminary list of bots.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Command   and   Control   (C&amp;C):</a:t>
            </a:r>
          </a:p>
          <a:p>
            <a:pPr lvl="1"/>
            <a:r>
              <a:rPr lang="en-US" dirty="0" smtClean="0"/>
              <a:t>To get instructions and send info./feed back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Malicious Activity: Implement instructions</a:t>
            </a:r>
          </a:p>
          <a:p>
            <a:pPr lvl="1"/>
            <a:r>
              <a:rPr lang="en-US" dirty="0" smtClean="0"/>
              <a:t>Scan, Spam, </a:t>
            </a:r>
            <a:r>
              <a:rPr lang="en-US" dirty="0" err="1" smtClean="0"/>
              <a:t>DDoS</a:t>
            </a:r>
            <a:r>
              <a:rPr lang="en-US" dirty="0" smtClean="0"/>
              <a:t>, Maintenance,  ..etc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Maintenance to upgrade </a:t>
            </a:r>
            <a:r>
              <a:rPr lang="en-US" b="1" dirty="0" err="1" smtClean="0">
                <a:solidFill>
                  <a:srgbClr val="0070C0"/>
                </a:solidFill>
              </a:rPr>
              <a:t>bot</a:t>
            </a:r>
            <a:r>
              <a:rPr lang="en-US" b="1" dirty="0" smtClean="0">
                <a:solidFill>
                  <a:srgbClr val="0070C0"/>
                </a:solidFill>
              </a:rPr>
              <a:t> software.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Network traces has been generated using the following tools developed by </a:t>
            </a:r>
            <a:r>
              <a:rPr lang="en-US" b="1" dirty="0" smtClean="0">
                <a:solidFill>
                  <a:srgbClr val="0070C0"/>
                </a:solidFill>
              </a:rPr>
              <a:t>A. Berger:</a:t>
            </a:r>
          </a:p>
          <a:p>
            <a:pPr lvl="1"/>
            <a:r>
              <a:rPr lang="en-US" sz="2800" dirty="0" err="1" smtClean="0">
                <a:solidFill>
                  <a:srgbClr val="00B050"/>
                </a:solidFill>
              </a:rPr>
              <a:t>Autosip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sz="2400" dirty="0" smtClean="0"/>
              <a:t>Emulate a realistic behavior of a regular users calls:</a:t>
            </a:r>
          </a:p>
          <a:p>
            <a:pPr lvl="3"/>
            <a:r>
              <a:rPr lang="en-US" dirty="0" smtClean="0"/>
              <a:t>Number of online users varies with time.</a:t>
            </a:r>
          </a:p>
          <a:p>
            <a:pPr lvl="3"/>
            <a:r>
              <a:rPr lang="en-US" dirty="0" smtClean="0"/>
              <a:t>Calls duration is modeled with a log-normal distribution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en-US" b="1" i="1" dirty="0" smtClean="0">
                <a:solidFill>
                  <a:srgbClr val="0070C0"/>
                </a:solidFill>
              </a:rPr>
              <a:t>BC+05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user calls a friend with probability (α) and others with probability (1 − α).</a:t>
            </a:r>
          </a:p>
          <a:p>
            <a:pPr lvl="3"/>
            <a:r>
              <a:rPr lang="en-US" dirty="0" smtClean="0"/>
              <a:t>A user makes in average  </a:t>
            </a:r>
            <a:r>
              <a:rPr lang="en-US" b="1" dirty="0" smtClean="0">
                <a:solidFill>
                  <a:srgbClr val="00B0F0"/>
                </a:solidFill>
                <a:latin typeface="Bradley Hand ITC" pitchFamily="66" charset="0"/>
              </a:rPr>
              <a:t>C  </a:t>
            </a:r>
            <a:r>
              <a:rPr lang="en-US" dirty="0" smtClean="0"/>
              <a:t>calls/hour:</a:t>
            </a:r>
          </a:p>
          <a:p>
            <a:pPr lvl="4"/>
            <a:r>
              <a:rPr lang="en-US" dirty="0" smtClean="0"/>
              <a:t>Uniform call probability per minute  (   </a:t>
            </a: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/>
              <a:t>).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295572" y="5058833"/>
          <a:ext cx="381000" cy="656167"/>
        </p:xfrm>
        <a:graphic>
          <a:graphicData uri="http://schemas.openxmlformats.org/presentationml/2006/ole">
            <p:oleObj spid="_x0000_s50178" name="معادلة" r:id="rId3" imgW="228600" imgH="393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Autosip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700" b="1" dirty="0" smtClean="0"/>
              <a:t>Manager:</a:t>
            </a:r>
          </a:p>
          <a:p>
            <a:pPr lvl="1"/>
            <a:r>
              <a:rPr lang="en-US" sz="3500" dirty="0" smtClean="0"/>
              <a:t>Set call parameters.</a:t>
            </a:r>
          </a:p>
          <a:p>
            <a:pPr lvl="1"/>
            <a:r>
              <a:rPr lang="en-US" sz="3500" dirty="0" smtClean="0"/>
              <a:t>Control the number of active users during the day.</a:t>
            </a:r>
          </a:p>
          <a:p>
            <a:pPr lvl="3"/>
            <a:endParaRPr lang="en-US" sz="3100" b="1" dirty="0" smtClean="0"/>
          </a:p>
          <a:p>
            <a:r>
              <a:rPr lang="en-US" sz="4000" b="1" dirty="0" smtClean="0"/>
              <a:t>Client (SIP users):</a:t>
            </a:r>
          </a:p>
          <a:p>
            <a:pPr lvl="1"/>
            <a:r>
              <a:rPr lang="en-US" sz="3500" dirty="0" smtClean="0"/>
              <a:t>Connect to the manager.</a:t>
            </a:r>
          </a:p>
          <a:p>
            <a:pPr lvl="1"/>
            <a:r>
              <a:rPr lang="en-US" sz="3500" dirty="0" smtClean="0"/>
              <a:t>Call each others according to parameters setting.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Autosip</a:t>
            </a:r>
            <a:r>
              <a:rPr lang="en-US" dirty="0" smtClean="0"/>
              <a:t> (How it works)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Upon start, and after random-time sleep. </a:t>
            </a:r>
          </a:p>
          <a:p>
            <a:endParaRPr lang="en-US" dirty="0" smtClean="0"/>
          </a:p>
          <a:p>
            <a:r>
              <a:rPr lang="en-US" dirty="0" smtClean="0"/>
              <a:t>A client tries to initiate calls to a friend (On average, c calls/hour)</a:t>
            </a:r>
          </a:p>
          <a:p>
            <a:endParaRPr lang="en-US" dirty="0" smtClean="0"/>
          </a:p>
          <a:p>
            <a:r>
              <a:rPr lang="en-US" dirty="0" smtClean="0"/>
              <a:t>Call duration is computed using parameters μ and σ.</a:t>
            </a:r>
          </a:p>
          <a:p>
            <a:endParaRPr lang="en-US" dirty="0" smtClean="0"/>
          </a:p>
          <a:p>
            <a:r>
              <a:rPr lang="en-US" dirty="0" smtClean="0"/>
              <a:t>Only a single ongoing call per client. </a:t>
            </a:r>
          </a:p>
          <a:p>
            <a:endParaRPr lang="en-US" dirty="0" smtClean="0"/>
          </a:p>
          <a:p>
            <a:r>
              <a:rPr lang="en-US" dirty="0" smtClean="0"/>
              <a:t>During an ongoing call, the client does not make call</a:t>
            </a:r>
          </a:p>
          <a:p>
            <a:endParaRPr lang="en-US" dirty="0" smtClean="0"/>
          </a:p>
          <a:p>
            <a:r>
              <a:rPr lang="en-US" dirty="0" smtClean="0"/>
              <a:t>attempts and answers incoming call attempts with a SIP BUSY.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Network traces has been generated using the following tools developed by </a:t>
            </a:r>
            <a:r>
              <a:rPr lang="en-US" sz="2400" b="1" dirty="0" smtClean="0">
                <a:solidFill>
                  <a:srgbClr val="0070C0"/>
                </a:solidFill>
              </a:rPr>
              <a:t>A. Berger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Autosip</a:t>
            </a:r>
            <a:r>
              <a:rPr lang="en-US" sz="2400" dirty="0" smtClean="0">
                <a:solidFill>
                  <a:srgbClr val="00B050"/>
                </a:solidFill>
              </a:rPr>
              <a:t>: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 lvl="2"/>
            <a:r>
              <a:rPr lang="en-US" sz="2100" dirty="0" smtClean="0"/>
              <a:t>Emulate regular users phone calls’ realistic behavior:</a:t>
            </a:r>
          </a:p>
          <a:p>
            <a:pPr lvl="3"/>
            <a:r>
              <a:rPr lang="en-US" sz="1800" dirty="0" smtClean="0"/>
              <a:t>Number of online users varies with time.</a:t>
            </a:r>
          </a:p>
          <a:p>
            <a:pPr lvl="3"/>
            <a:r>
              <a:rPr lang="en-US" sz="1800" dirty="0" smtClean="0"/>
              <a:t>Calls duration is modeled with a log-normal distribution </a:t>
            </a:r>
            <a:r>
              <a:rPr lang="en-US" sz="1800" b="1" dirty="0" smtClean="0">
                <a:solidFill>
                  <a:srgbClr val="00B050"/>
                </a:solidFill>
              </a:rPr>
              <a:t>[</a:t>
            </a:r>
            <a:r>
              <a:rPr lang="en-US" sz="1800" b="1" i="1" dirty="0" smtClean="0">
                <a:solidFill>
                  <a:srgbClr val="0070C0"/>
                </a:solidFill>
              </a:rPr>
              <a:t>BC+05</a:t>
            </a:r>
            <a:r>
              <a:rPr lang="en-US" sz="1800" b="1" dirty="0" smtClean="0">
                <a:solidFill>
                  <a:srgbClr val="00B050"/>
                </a:solidFill>
              </a:rPr>
              <a:t>]</a:t>
            </a:r>
            <a:r>
              <a:rPr lang="en-US" sz="1800" dirty="0" smtClean="0"/>
              <a:t>.</a:t>
            </a:r>
          </a:p>
          <a:p>
            <a:pPr lvl="3"/>
            <a:r>
              <a:rPr lang="en-US" sz="1800" dirty="0" smtClean="0"/>
              <a:t>A user calls a friend with probability (α) and others with probability (1 − α).</a:t>
            </a:r>
          </a:p>
          <a:p>
            <a:pPr lvl="3"/>
            <a:r>
              <a:rPr lang="en-US" sz="1800" dirty="0" smtClean="0"/>
              <a:t>A user makes in average  </a:t>
            </a:r>
            <a:r>
              <a:rPr lang="en-US" sz="1800" b="1" dirty="0" smtClean="0">
                <a:solidFill>
                  <a:srgbClr val="00B0F0"/>
                </a:solidFill>
                <a:latin typeface="Bradley Hand ITC" pitchFamily="66" charset="0"/>
              </a:rPr>
              <a:t>C  </a:t>
            </a:r>
            <a:r>
              <a:rPr lang="en-US" sz="1800" dirty="0" smtClean="0"/>
              <a:t>calls/hour:</a:t>
            </a:r>
          </a:p>
          <a:p>
            <a:pPr lvl="4"/>
            <a:r>
              <a:rPr lang="en-US" sz="1800" dirty="0" smtClean="0"/>
              <a:t>Uniform call probability per minute  (   </a:t>
            </a:r>
            <a:r>
              <a:rPr lang="en-US" sz="1800" dirty="0" smtClean="0">
                <a:solidFill>
                  <a:srgbClr val="00B0F0"/>
                </a:solidFill>
              </a:rPr>
              <a:t>   </a:t>
            </a:r>
            <a:r>
              <a:rPr lang="en-US" sz="1800" dirty="0" smtClean="0"/>
              <a:t>).</a:t>
            </a:r>
          </a:p>
          <a:p>
            <a:pPr lvl="4"/>
            <a:endParaRPr lang="en-US" sz="1800" dirty="0" smtClean="0"/>
          </a:p>
          <a:p>
            <a:pPr lvl="2"/>
            <a:r>
              <a:rPr lang="en-US" sz="2100" dirty="0" smtClean="0"/>
              <a:t>Two components:</a:t>
            </a:r>
          </a:p>
          <a:p>
            <a:pPr lvl="3"/>
            <a:r>
              <a:rPr lang="en-US" sz="1800" dirty="0" smtClean="0"/>
              <a:t>Manager:</a:t>
            </a:r>
          </a:p>
          <a:p>
            <a:pPr lvl="4"/>
            <a:r>
              <a:rPr lang="en-US" sz="1800" dirty="0" smtClean="0"/>
              <a:t>Set call parameters.</a:t>
            </a:r>
          </a:p>
          <a:p>
            <a:pPr lvl="4"/>
            <a:r>
              <a:rPr lang="en-US" sz="1800" dirty="0" smtClean="0"/>
              <a:t>Control the number of active users during the day.</a:t>
            </a:r>
          </a:p>
          <a:p>
            <a:pPr lvl="3"/>
            <a:r>
              <a:rPr lang="en-US" sz="1800" dirty="0" smtClean="0"/>
              <a:t>Client (SIP users):</a:t>
            </a:r>
          </a:p>
          <a:p>
            <a:pPr lvl="4"/>
            <a:r>
              <a:rPr lang="en-US" sz="1800" dirty="0" smtClean="0"/>
              <a:t>Connect to the manager.</a:t>
            </a:r>
          </a:p>
          <a:p>
            <a:pPr lvl="4"/>
            <a:r>
              <a:rPr lang="en-US" sz="1800" dirty="0" smtClean="0"/>
              <a:t>Call each others according to parameters setting.</a:t>
            </a:r>
            <a:endParaRPr lang="en-US" sz="21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04972" y="3581400"/>
          <a:ext cx="381000" cy="656167"/>
        </p:xfrm>
        <a:graphic>
          <a:graphicData uri="http://schemas.openxmlformats.org/presentationml/2006/ole">
            <p:oleObj spid="_x0000_s51202" name="معادلة" r:id="rId3" imgW="228600" imgH="39348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10400" y="6858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</a:t>
                      </a:r>
                      <a:endParaRPr lang="en-US" i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number of call attempts per hour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value of call duration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deviation of call duration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simulated SIP clients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friends of each client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of calling a friend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447800" y="1905000"/>
          <a:ext cx="6248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Improve similarity algorithm to decrease False Positive.</a:t>
            </a:r>
          </a:p>
          <a:p>
            <a:endParaRPr lang="en-US" dirty="0" smtClean="0"/>
          </a:p>
          <a:p>
            <a:r>
              <a:rPr lang="en-US" sz="2600" dirty="0" smtClean="0"/>
              <a:t>Implement larger scale evaluation experiments.</a:t>
            </a:r>
          </a:p>
          <a:p>
            <a:endParaRPr lang="en-US" dirty="0" smtClean="0"/>
          </a:p>
          <a:p>
            <a:r>
              <a:rPr lang="en-US" sz="2600" dirty="0" smtClean="0"/>
              <a:t>Extracting C&amp;C controllers.</a:t>
            </a:r>
          </a:p>
          <a:p>
            <a:endParaRPr lang="en-US" sz="2600" dirty="0" smtClean="0"/>
          </a:p>
          <a:p>
            <a:r>
              <a:rPr lang="en-US" sz="2600" dirty="0" smtClean="0"/>
              <a:t>Offline </a:t>
            </a:r>
            <a:r>
              <a:rPr lang="en-US" sz="2600" dirty="0" smtClean="0">
                <a:sym typeface="Wingdings" pitchFamily="2" charset="2"/>
              </a:rPr>
              <a:t> Online Detection.</a:t>
            </a:r>
            <a:endParaRPr lang="en-US" sz="2600" dirty="0" smtClean="0"/>
          </a:p>
          <a:p>
            <a:endParaRPr lang="en-US" dirty="0" smtClean="0"/>
          </a:p>
          <a:p>
            <a:r>
              <a:rPr lang="en-US" sz="2600" dirty="0" smtClean="0"/>
              <a:t>Try to :</a:t>
            </a:r>
          </a:p>
          <a:p>
            <a:pPr lvl="1"/>
            <a:r>
              <a:rPr lang="en-US" sz="2400" dirty="0" smtClean="0"/>
              <a:t>Implement Real Time Detection.</a:t>
            </a:r>
          </a:p>
          <a:p>
            <a:pPr lvl="1"/>
            <a:r>
              <a:rPr lang="en-US" sz="2400" dirty="0" smtClean="0"/>
              <a:t>Reduce time complexity.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Improve similarity algorithm to decrease False Positive.</a:t>
            </a:r>
          </a:p>
          <a:p>
            <a:pPr lvl="1"/>
            <a:r>
              <a:rPr lang="en-US" dirty="0" smtClean="0"/>
              <a:t>Implement larger scale evaluation experiments.</a:t>
            </a:r>
          </a:p>
          <a:p>
            <a:endParaRPr lang="en-US" dirty="0" smtClean="0"/>
          </a:p>
          <a:p>
            <a:r>
              <a:rPr lang="en-US" dirty="0" smtClean="0"/>
              <a:t>Extracting C&amp;C controllers:</a:t>
            </a:r>
          </a:p>
          <a:p>
            <a:pPr lvl="1"/>
            <a:r>
              <a:rPr lang="en-US" dirty="0" smtClean="0"/>
              <a:t>For example: By a directed graph technique.</a:t>
            </a:r>
          </a:p>
          <a:p>
            <a:endParaRPr lang="en-US" dirty="0" smtClean="0"/>
          </a:p>
          <a:p>
            <a:r>
              <a:rPr lang="en-US" dirty="0" smtClean="0"/>
              <a:t>Real Time Detection.</a:t>
            </a:r>
          </a:p>
          <a:p>
            <a:endParaRPr lang="en-US" dirty="0" smtClean="0"/>
          </a:p>
          <a:p>
            <a:r>
              <a:rPr lang="en-US" dirty="0" smtClean="0"/>
              <a:t>Attempt to reduce time complexity.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Implement larger scale evaluation experiments.</a:t>
            </a:r>
          </a:p>
          <a:p>
            <a:pPr lvl="1"/>
            <a:r>
              <a:rPr lang="en-US" dirty="0" smtClean="0"/>
              <a:t>Compare result with another algorithm.</a:t>
            </a:r>
          </a:p>
          <a:p>
            <a:r>
              <a:rPr lang="en-US" dirty="0" smtClean="0"/>
              <a:t>Implement Malicious Activity component.</a:t>
            </a:r>
          </a:p>
          <a:p>
            <a:r>
              <a:rPr lang="en-US" dirty="0" smtClean="0"/>
              <a:t>Extracting C&amp;C controllers:</a:t>
            </a:r>
          </a:p>
          <a:p>
            <a:pPr lvl="1"/>
            <a:r>
              <a:rPr lang="en-US" dirty="0" smtClean="0"/>
              <a:t>For example: By a directed graph technique.</a:t>
            </a:r>
          </a:p>
          <a:p>
            <a:endParaRPr lang="en-US" dirty="0" smtClean="0"/>
          </a:p>
          <a:p>
            <a:r>
              <a:rPr lang="en-US" dirty="0" smtClean="0"/>
              <a:t>Real Time Detection:</a:t>
            </a:r>
          </a:p>
          <a:p>
            <a:pPr lvl="1"/>
            <a:r>
              <a:rPr lang="en-US" dirty="0" smtClean="0"/>
              <a:t>Incremental DFT [YD+10].</a:t>
            </a:r>
          </a:p>
          <a:p>
            <a:pPr lvl="1"/>
            <a:r>
              <a:rPr lang="en-US" dirty="0" smtClean="0"/>
              <a:t>Estimated Weighted Moving Average (EWMA) [SLWL07].</a:t>
            </a:r>
          </a:p>
          <a:p>
            <a:pPr lvl="1"/>
            <a:r>
              <a:rPr lang="en-US" dirty="0" smtClean="0"/>
              <a:t>Binning technique [GP+08].</a:t>
            </a:r>
          </a:p>
          <a:p>
            <a:pPr lvl="1"/>
            <a:r>
              <a:rPr lang="en-US" dirty="0" smtClean="0"/>
              <a:t>Aggregate related flows within epoch time (E~ one day) into one flow [GP+08].</a:t>
            </a:r>
          </a:p>
          <a:p>
            <a:endParaRPr lang="en-US" dirty="0" smtClean="0"/>
          </a:p>
          <a:p>
            <a:r>
              <a:rPr lang="en-US" dirty="0" smtClean="0"/>
              <a:t>Reduce Time Complexity:</a:t>
            </a:r>
          </a:p>
          <a:p>
            <a:pPr lvl="1"/>
            <a:r>
              <a:rPr lang="en-US" dirty="0" smtClean="0"/>
              <a:t>Reduce Dataset size (No. of Feature Streams).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Resilience to evasion:</a:t>
            </a:r>
          </a:p>
          <a:p>
            <a:pPr lvl="1"/>
            <a:r>
              <a:rPr lang="en-US" dirty="0" smtClean="0"/>
              <a:t>Response time (Long &amp;/OR Random):</a:t>
            </a:r>
          </a:p>
          <a:p>
            <a:pPr lvl="2"/>
            <a:r>
              <a:rPr lang="en-US" dirty="0" smtClean="0"/>
              <a:t>If the random response times exist within the maximum expected time window, then it is ok.</a:t>
            </a:r>
          </a:p>
          <a:p>
            <a:pPr lvl="2"/>
            <a:r>
              <a:rPr lang="en-US" dirty="0" smtClean="0"/>
              <a:t>Otherwise (i.e. long delay response time) Under very long response delay, </a:t>
            </a:r>
            <a:r>
              <a:rPr lang="en-US" dirty="0" err="1" smtClean="0"/>
              <a:t>botnet</a:t>
            </a:r>
            <a:r>
              <a:rPr lang="en-US" dirty="0" smtClean="0"/>
              <a:t> utility to </a:t>
            </a:r>
            <a:r>
              <a:rPr lang="en-US" dirty="0" err="1" smtClean="0"/>
              <a:t>botmaster</a:t>
            </a:r>
            <a:r>
              <a:rPr lang="en-US" dirty="0" smtClean="0"/>
              <a:t> is reduced or limited because the </a:t>
            </a:r>
            <a:r>
              <a:rPr lang="en-US" dirty="0" err="1" smtClean="0"/>
              <a:t>botmaster</a:t>
            </a:r>
            <a:r>
              <a:rPr lang="en-US" dirty="0" smtClean="0"/>
              <a:t> can no longer command his bots promptly and reliably.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 session’s size/duration.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Adding random noise packets, or when a </a:t>
            </a:r>
            <a:r>
              <a:rPr lang="en-US" dirty="0" err="1" smtClean="0"/>
              <a:t>bot</a:t>
            </a:r>
            <a:r>
              <a:rPr lang="en-US" dirty="0" smtClean="0"/>
              <a:t> is not only a </a:t>
            </a:r>
            <a:r>
              <a:rPr lang="en-US" dirty="0" err="1" smtClean="0"/>
              <a:t>bot</a:t>
            </a:r>
            <a:r>
              <a:rPr lang="en-US" dirty="0" smtClean="0"/>
              <a:t>, and simply carries a normal traffic as well.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 picking form a pool of different SIP options.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stack of different C&amp;C protocols.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Findings/Results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Botnet</a:t>
            </a:r>
            <a:r>
              <a:rPr lang="en-US" dirty="0" smtClean="0"/>
              <a:t> Models?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Detection of SIP </a:t>
            </a:r>
            <a:r>
              <a:rPr lang="en-US" dirty="0" err="1" smtClean="0"/>
              <a:t>Botnet</a:t>
            </a:r>
            <a:r>
              <a:rPr lang="en-US" dirty="0" smtClean="0"/>
              <a:t> Based on C&amp;C Communications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495800" y="1981200"/>
            <a:ext cx="4648200" cy="3810000"/>
            <a:chOff x="4495800" y="1981200"/>
            <a:chExt cx="4648200" cy="3810000"/>
          </a:xfrm>
        </p:grpSpPr>
        <p:grpSp>
          <p:nvGrpSpPr>
            <p:cNvPr id="13" name="Group 12"/>
            <p:cNvGrpSpPr/>
            <p:nvPr/>
          </p:nvGrpSpPr>
          <p:grpSpPr>
            <a:xfrm>
              <a:off x="4495800" y="1981200"/>
              <a:ext cx="4648200" cy="3810000"/>
              <a:chOff x="4495800" y="2514600"/>
              <a:chExt cx="4648200" cy="3810000"/>
            </a:xfrm>
          </p:grpSpPr>
          <p:sp>
            <p:nvSpPr>
              <p:cNvPr id="11" name="Rectangle 2"/>
              <p:cNvSpPr txBox="1">
                <a:spLocks/>
              </p:cNvSpPr>
              <p:nvPr/>
            </p:nvSpPr>
            <p:spPr>
              <a:xfrm>
                <a:off x="4495800" y="2514600"/>
                <a:ext cx="4648200" cy="3810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/>
              <a:p>
                <a:pPr marL="320040" indent="-320040" algn="ctr">
                  <a:spcBef>
                    <a:spcPts val="700"/>
                  </a:spcBef>
                  <a:buClr>
                    <a:schemeClr val="accent2"/>
                  </a:buClr>
                  <a:buSzPct val="60000"/>
                </a:pPr>
                <a:r>
                  <a:rPr lang="en-US" sz="2400" b="1" i="1" dirty="0" smtClean="0">
                    <a:solidFill>
                      <a:srgbClr val="0070C0"/>
                    </a:solidFill>
                  </a:rPr>
                  <a:t>Distributed model</a:t>
                </a:r>
                <a:r>
                  <a:rPr lang="en-US" sz="2400" dirty="0" smtClean="0"/>
                  <a:t> 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(P2P)</a:t>
                </a:r>
              </a:p>
            </p:txBody>
          </p:sp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953000" y="3429000"/>
                <a:ext cx="3577692" cy="24288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6" name="Straight Connector 15"/>
            <p:cNvCxnSpPr/>
            <p:nvPr/>
          </p:nvCxnSpPr>
          <p:spPr>
            <a:xfrm rot="5400000">
              <a:off x="2705100" y="3895272"/>
              <a:ext cx="35814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0" y="1981200"/>
            <a:ext cx="4648200" cy="3810000"/>
            <a:chOff x="0" y="2514600"/>
            <a:chExt cx="4648200" cy="3810000"/>
          </a:xfrm>
        </p:grpSpPr>
        <p:sp>
          <p:nvSpPr>
            <p:cNvPr id="9" name="Rectangle 2"/>
            <p:cNvSpPr txBox="1">
              <a:spLocks/>
            </p:cNvSpPr>
            <p:nvPr/>
          </p:nvSpPr>
          <p:spPr>
            <a:xfrm>
              <a:off x="0" y="2514600"/>
              <a:ext cx="4648200" cy="38100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indent="-320040" algn="ctr">
                <a:spcBef>
                  <a:spcPts val="700"/>
                </a:spcBef>
                <a:buClr>
                  <a:schemeClr val="accent2"/>
                </a:buClr>
                <a:buSzPct val="60000"/>
              </a:pPr>
              <a:r>
                <a:rPr lang="en-US" sz="2400" b="1" i="1" dirty="0" smtClean="0">
                  <a:solidFill>
                    <a:srgbClr val="0070C0"/>
                  </a:solidFill>
                </a:rPr>
                <a:t>Centralized model</a:t>
              </a:r>
              <a:r>
                <a:rPr lang="en-US" sz="2400" dirty="0" smtClean="0"/>
                <a:t>  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(IRC/HTTP)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762000" y="3124201"/>
              <a:ext cx="2971800" cy="3088878"/>
              <a:chOff x="4465320" y="2286001"/>
              <a:chExt cx="3947160" cy="3927078"/>
            </a:xfrm>
          </p:grpSpPr>
          <p:grpSp>
            <p:nvGrpSpPr>
              <p:cNvPr id="48" name="Group 24"/>
              <p:cNvGrpSpPr/>
              <p:nvPr/>
            </p:nvGrpSpPr>
            <p:grpSpPr>
              <a:xfrm>
                <a:off x="6004556" y="3596339"/>
                <a:ext cx="1096181" cy="611117"/>
                <a:chOff x="4129990" y="3071810"/>
                <a:chExt cx="1071570" cy="953017"/>
              </a:xfrm>
            </p:grpSpPr>
            <p:pic>
              <p:nvPicPr>
                <p:cNvPr id="65" name="Picture 15" descr="C:\Documents and Settings\User\Local Settings\Temporary Internet Files\Content.IE5\IZM9SZ8D\MCj01974380000[1].w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14562" y="3071810"/>
                  <a:ext cx="443190" cy="625200"/>
                </a:xfrm>
                <a:prstGeom prst="rect">
                  <a:avLst/>
                </a:prstGeom>
                <a:noFill/>
              </p:spPr>
            </p:pic>
            <p:sp>
              <p:nvSpPr>
                <p:cNvPr id="66" name="TextBox 65"/>
                <p:cNvSpPr txBox="1"/>
                <p:nvPr/>
              </p:nvSpPr>
              <p:spPr>
                <a:xfrm>
                  <a:off x="4129990" y="3619171"/>
                  <a:ext cx="1071570" cy="40565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 rtl="0"/>
                  <a:r>
                    <a:rPr lang="en-US" sz="1100" b="1" dirty="0" smtClean="0"/>
                    <a:t>Controller</a:t>
                  </a:r>
                  <a:endParaRPr lang="ar-SA" sz="1100" b="1" dirty="0"/>
                </a:p>
              </p:txBody>
            </p:sp>
          </p:grpSp>
          <p:cxnSp>
            <p:nvCxnSpPr>
              <p:cNvPr id="49" name="Straight Arrow Connector 48"/>
              <p:cNvCxnSpPr/>
              <p:nvPr/>
            </p:nvCxnSpPr>
            <p:spPr>
              <a:xfrm rot="16200000" flipH="1">
                <a:off x="6343418" y="3387078"/>
                <a:ext cx="351627" cy="6241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5500660" y="3862016"/>
                <a:ext cx="267115" cy="1031152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6858000" y="4244035"/>
                <a:ext cx="914400" cy="327965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6334088" y="4377347"/>
                <a:ext cx="402171" cy="235"/>
              </a:xfrm>
              <a:prstGeom prst="straightConnector1">
                <a:avLst/>
              </a:prstGeom>
              <a:ln w="22225"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1"/>
              <p:cNvGrpSpPr/>
              <p:nvPr/>
            </p:nvGrpSpPr>
            <p:grpSpPr>
              <a:xfrm>
                <a:off x="6108868" y="5642060"/>
                <a:ext cx="901532" cy="571019"/>
                <a:chOff x="4348166" y="5243530"/>
                <a:chExt cx="881290" cy="890486"/>
              </a:xfrm>
            </p:grpSpPr>
            <p:pic>
              <p:nvPicPr>
                <p:cNvPr id="63" name="Picture 1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348166" y="5243530"/>
                  <a:ext cx="723900" cy="685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4" name="TextBox 63"/>
                <p:cNvSpPr txBox="1"/>
                <p:nvPr/>
              </p:nvSpPr>
              <p:spPr>
                <a:xfrm>
                  <a:off x="4372200" y="5872406"/>
                  <a:ext cx="857256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 rtl="0"/>
                  <a:r>
                    <a:rPr lang="en-US" sz="1100" b="1" dirty="0" smtClean="0"/>
                    <a:t>Victim</a:t>
                  </a:r>
                  <a:endParaRPr lang="ar-SA" sz="1100" b="1" dirty="0"/>
                </a:p>
              </p:txBody>
            </p:sp>
          </p:grpSp>
          <p:cxnSp>
            <p:nvCxnSpPr>
              <p:cNvPr id="54" name="Straight Arrow Connector 53"/>
              <p:cNvCxnSpPr/>
              <p:nvPr/>
            </p:nvCxnSpPr>
            <p:spPr>
              <a:xfrm rot="5400000">
                <a:off x="6346585" y="5353631"/>
                <a:ext cx="353474" cy="555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prstDash val="sysDash"/>
                <a:headEnd type="none"/>
                <a:tailEnd type="arrow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endCxn id="63" idx="3"/>
              </p:cNvCxnSpPr>
              <p:nvPr/>
            </p:nvCxnSpPr>
            <p:spPr>
              <a:xfrm rot="10800000" flipV="1">
                <a:off x="6849396" y="5105399"/>
                <a:ext cx="1088273" cy="756543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prstDash val="sysDash"/>
                <a:tailEnd type="arrow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58" idx="2"/>
                <a:endCxn id="63" idx="1"/>
              </p:cNvCxnSpPr>
              <p:nvPr/>
            </p:nvCxnSpPr>
            <p:spPr>
              <a:xfrm rot="16200000" flipH="1">
                <a:off x="5072203" y="4825277"/>
                <a:ext cx="826023" cy="124730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prstDash val="sysDash"/>
                <a:tailEnd type="arrow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107"/>
              <p:cNvGrpSpPr/>
              <p:nvPr/>
            </p:nvGrpSpPr>
            <p:grpSpPr>
              <a:xfrm>
                <a:off x="6057421" y="2286001"/>
                <a:ext cx="2027399" cy="939003"/>
                <a:chOff x="6365262" y="2263581"/>
                <a:chExt cx="1559538" cy="944364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6873552" y="2862590"/>
                  <a:ext cx="1051248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 rtl="0"/>
                  <a:r>
                    <a:rPr lang="en-US" sz="1100" b="1" dirty="0" err="1" smtClean="0"/>
                    <a:t>Botnet</a:t>
                  </a:r>
                  <a:r>
                    <a:rPr lang="en-US" sz="1100" b="1" dirty="0" smtClean="0"/>
                    <a:t> Master</a:t>
                  </a:r>
                  <a:endParaRPr lang="ar-SA" sz="1100" b="1" dirty="0"/>
                </a:p>
              </p:txBody>
            </p:sp>
            <p:pic>
              <p:nvPicPr>
                <p:cNvPr id="62" name="Picture 4" descr="C:\Documents and Settings\User\Local Settings\Temporary Internet Files\Content.IE5\2X9L8QM8\MC900233428[1].w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365262" y="2263581"/>
                  <a:ext cx="685800" cy="94436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58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465320" y="4543755"/>
                <a:ext cx="792480" cy="492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048828" y="4581316"/>
                <a:ext cx="792480" cy="492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620000" y="4584207"/>
                <a:ext cx="792480" cy="492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Findings/Result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Findings/Result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4" cy="14833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38351"/>
                <a:gridCol w="2038351"/>
                <a:gridCol w="2038351"/>
                <a:gridCol w="20383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Run Number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Result A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Result</a:t>
                      </a:r>
                      <a:r>
                        <a:rPr lang="en-US" sz="1400" baseline="0" dirty="0" smtClean="0"/>
                        <a:t> B</a:t>
                      </a:r>
                      <a:endParaRPr lang="en-US" sz="14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Condition  A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True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True</a:t>
                      </a:r>
                      <a:endParaRPr lang="en-US" sz="14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Condition B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True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False</a:t>
                      </a:r>
                      <a:endParaRPr lang="en-US" sz="1400" dirty="0"/>
                    </a:p>
                  </a:txBody>
                  <a:tcPr marL="95923" marR="9592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Condition C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False</a:t>
                      </a:r>
                      <a:endParaRPr lang="en-US" sz="1400" dirty="0"/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False</a:t>
                      </a:r>
                      <a:endParaRPr lang="en-US" sz="1400" dirty="0"/>
                    </a:p>
                  </a:txBody>
                  <a:tcPr marL="95923" marR="95923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your conclusion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Botnet</a:t>
            </a:r>
            <a:r>
              <a:rPr lang="en-US" dirty="0" smtClean="0"/>
              <a:t> History [</a:t>
            </a:r>
            <a:r>
              <a:rPr lang="en-US" b="1" i="1" dirty="0" smtClean="0">
                <a:solidFill>
                  <a:srgbClr val="0070C0"/>
                </a:solidFill>
              </a:rPr>
              <a:t>GZL08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IRC </a:t>
            </a:r>
            <a:r>
              <a:rPr lang="en-US" dirty="0" err="1" smtClean="0"/>
              <a:t>Botnet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Centralized C&amp;C structure.</a:t>
            </a:r>
          </a:p>
          <a:p>
            <a:pPr lvl="1"/>
            <a:r>
              <a:rPr lang="en-US" dirty="0" smtClean="0"/>
              <a:t>Access to IRC is restricted or limited.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HTTP </a:t>
            </a:r>
            <a:r>
              <a:rPr lang="en-US" dirty="0" err="1" smtClean="0"/>
              <a:t>Botnet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Centralized C&amp;C structure.</a:t>
            </a:r>
          </a:p>
          <a:p>
            <a:pPr lvl="1"/>
            <a:r>
              <a:rPr lang="en-US" dirty="0" smtClean="0"/>
              <a:t>Has better access policy, therefore stealthy.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P2P </a:t>
            </a:r>
            <a:r>
              <a:rPr lang="en-US" dirty="0" err="1" smtClean="0"/>
              <a:t>Botnet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Distributed C&amp;C structure.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 as a C&amp;C protocol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SIP is a useful C&amp;C Protocol?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SIP has outstanding features </a:t>
            </a:r>
            <a:r>
              <a:rPr lang="en-US" sz="2400" dirty="0" smtClean="0"/>
              <a:t>[A. Berger et al. (</a:t>
            </a:r>
            <a:r>
              <a:rPr lang="en-US" sz="2400" dirty="0" err="1" smtClean="0"/>
              <a:t>NPSec</a:t>
            </a:r>
            <a:r>
              <a:rPr lang="en-US" sz="2400" dirty="0" smtClean="0"/>
              <a:t> '09)]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SIP access would have Less restriction policy than P2P.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SIP infrastructure minimizes management overhead:</a:t>
            </a:r>
          </a:p>
          <a:p>
            <a:pPr lvl="2"/>
            <a:r>
              <a:rPr lang="en-US" sz="2800" dirty="0" smtClean="0"/>
              <a:t>Registration, Tracking of clients' status.</a:t>
            </a:r>
          </a:p>
          <a:p>
            <a:pPr lvl="1"/>
            <a:endParaRPr lang="en-US" sz="3100" dirty="0" smtClean="0"/>
          </a:p>
          <a:p>
            <a:pPr lvl="1"/>
            <a:r>
              <a:rPr lang="en-US" sz="3100" dirty="0" smtClean="0"/>
              <a:t>Reliable message delivery.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SIP message's structure provides many options:</a:t>
            </a:r>
          </a:p>
          <a:p>
            <a:pPr lvl="2"/>
            <a:r>
              <a:rPr lang="en-US" sz="2500" dirty="0" smtClean="0"/>
              <a:t>SIP Instant Messaging, Message standard/user-defined headers, Message body.</a:t>
            </a:r>
          </a:p>
          <a:p>
            <a:pPr lvl="2"/>
            <a:endParaRPr lang="en-US" sz="25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 Dec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Detection of SIP Botnet Based on C&amp;C Communications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3938</Words>
  <Application>Microsoft Office PowerPoint</Application>
  <PresentationFormat>On-screen Show (4:3)</PresentationFormat>
  <Paragraphs>792</Paragraphs>
  <Slides>63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Student presentation</vt:lpstr>
      <vt:lpstr>معادلة</vt:lpstr>
      <vt:lpstr>Microsoft Equation 3.0</vt:lpstr>
      <vt:lpstr>Detection of  SIP BoTnet  based on  C&amp;C Communications</vt:lpstr>
      <vt:lpstr>Overview</vt:lpstr>
      <vt:lpstr>Brief Introduction to Botnet</vt:lpstr>
      <vt:lpstr>Botnet?</vt:lpstr>
      <vt:lpstr>Bot life Cycle</vt:lpstr>
      <vt:lpstr>Botnet Models?</vt:lpstr>
      <vt:lpstr>Botnet History [GZL08]</vt:lpstr>
      <vt:lpstr>SIP as a C&amp;C protocol</vt:lpstr>
      <vt:lpstr>Why SIP is a useful C&amp;C Protocol?</vt:lpstr>
      <vt:lpstr>Problem Statement</vt:lpstr>
      <vt:lpstr>Study &amp; Detection Approaches</vt:lpstr>
      <vt:lpstr>C&amp;C Detection Approach</vt:lpstr>
      <vt:lpstr>Related Works</vt:lpstr>
      <vt:lpstr>Related Works (1)</vt:lpstr>
      <vt:lpstr>Related Works (2)</vt:lpstr>
      <vt:lpstr>Related Works (3)</vt:lpstr>
      <vt:lpstr>The Proposed Solution</vt:lpstr>
      <vt:lpstr>The Proposed Solution</vt:lpstr>
      <vt:lpstr>The Proposed Solution (Main  idea)</vt:lpstr>
      <vt:lpstr>System Overview</vt:lpstr>
      <vt:lpstr>System Components (1)</vt:lpstr>
      <vt:lpstr>System Components (2)</vt:lpstr>
      <vt:lpstr>Correlation Engine (How it works)</vt:lpstr>
      <vt:lpstr>Correlation Engine (How it works)</vt:lpstr>
      <vt:lpstr>Experimental Evaluation</vt:lpstr>
      <vt:lpstr>Input Data Set (Users’ traffic)</vt:lpstr>
      <vt:lpstr>Autosip Components</vt:lpstr>
      <vt:lpstr>Input Data Set (Malicious traffic)</vt:lpstr>
      <vt:lpstr>Test bed Network Design</vt:lpstr>
      <vt:lpstr>Preliminary Result</vt:lpstr>
      <vt:lpstr>Conclusion / Future Work / Challenges</vt:lpstr>
      <vt:lpstr>Conclusion</vt:lpstr>
      <vt:lpstr>Future Work</vt:lpstr>
      <vt:lpstr>Challenges</vt:lpstr>
      <vt:lpstr>End</vt:lpstr>
      <vt:lpstr>Appendix</vt:lpstr>
      <vt:lpstr>Centralized C&amp;C Model</vt:lpstr>
      <vt:lpstr>Distributed C&amp;C Model</vt:lpstr>
      <vt:lpstr>Detection Approaches</vt:lpstr>
      <vt:lpstr>C&amp;C Detection Approach</vt:lpstr>
      <vt:lpstr>Related Works (1)</vt:lpstr>
      <vt:lpstr>Related Works (2)</vt:lpstr>
      <vt:lpstr>Related Works (2)</vt:lpstr>
      <vt:lpstr>Related Works (3)</vt:lpstr>
      <vt:lpstr>Related Works (3)</vt:lpstr>
      <vt:lpstr>Related Works (4)</vt:lpstr>
      <vt:lpstr>Related Works ()</vt:lpstr>
      <vt:lpstr>The Proposed Solution</vt:lpstr>
      <vt:lpstr>The Proposed Solution (Main  idea)</vt:lpstr>
      <vt:lpstr>Input Data Set</vt:lpstr>
      <vt:lpstr>Autosip Components</vt:lpstr>
      <vt:lpstr>Autosip (How it works)</vt:lpstr>
      <vt:lpstr>Input Data Set</vt:lpstr>
      <vt:lpstr>Preliminary Result</vt:lpstr>
      <vt:lpstr>Future Work</vt:lpstr>
      <vt:lpstr>Future Work</vt:lpstr>
      <vt:lpstr>Future Work</vt:lpstr>
      <vt:lpstr>Challenges</vt:lpstr>
      <vt:lpstr>Key Findings/Results 1</vt:lpstr>
      <vt:lpstr>Key Findings/Result 2</vt:lpstr>
      <vt:lpstr>Key Findings/Result 3</vt:lpstr>
      <vt:lpstr>Conclusion</vt:lpstr>
      <vt:lpstr>Questions and Discussion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2009-07-19T18:26:26Z</dcterms:created>
  <dcterms:modified xsi:type="dcterms:W3CDTF">2010-12-09T09:38:18Z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