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9" r:id="rId4"/>
    <p:sldId id="260" r:id="rId5"/>
    <p:sldId id="261" r:id="rId6"/>
    <p:sldId id="271" r:id="rId7"/>
    <p:sldId id="262" r:id="rId8"/>
    <p:sldId id="258" r:id="rId9"/>
    <p:sldId id="263" r:id="rId10"/>
    <p:sldId id="264" r:id="rId11"/>
    <p:sldId id="265" r:id="rId12"/>
    <p:sldId id="269" r:id="rId13"/>
    <p:sldId id="270" r:id="rId14"/>
    <p:sldId id="266" r:id="rId15"/>
    <p:sldId id="267" r:id="rId16"/>
    <p:sldId id="281" r:id="rId17"/>
    <p:sldId id="272" r:id="rId18"/>
    <p:sldId id="268" r:id="rId19"/>
    <p:sldId id="280" r:id="rId20"/>
    <p:sldId id="273" r:id="rId21"/>
    <p:sldId id="274" r:id="rId22"/>
    <p:sldId id="275" r:id="rId23"/>
    <p:sldId id="277" r:id="rId24"/>
    <p:sldId id="278" r:id="rId25"/>
    <p:sldId id="282" r:id="rId26"/>
    <p:sldId id="279" r:id="rId27"/>
    <p:sldId id="283" r:id="rId28"/>
    <p:sldId id="27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AC981-3E61-4541-BF30-C86AAAD12285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7A3C1-8A61-4017-AEC2-064C8B8DC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477240-31CB-4EBC-A6CF-53986204F515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F7C832-DABB-423C-8E20-1620D11A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54EB-1CB5-4E1B-B61F-73F4FD37296A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C832-DABB-423C-8E20-1620D11A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4059DF-83FF-413D-8011-A985AB35968B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AF7C832-DABB-423C-8E20-1620D11A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51AC-A263-4DDB-B21C-7D529CA2C318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F7C832-DABB-423C-8E20-1620D11A4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032B-C728-417A-9BD4-E2D9F8DF36ED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AF7C832-DABB-423C-8E20-1620D11A4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33D35E-BB74-4A9B-936C-BC1AACE486E1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F7C832-DABB-423C-8E20-1620D11A4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74BE28-CC88-40CD-9BC4-F8AFC15A6FC2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F7C832-DABB-423C-8E20-1620D11A4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BAB9-8E02-4B8A-8E7D-00397D41DCAF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F7C832-DABB-423C-8E20-1620D11A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0159-19E0-4AC7-9010-E7EC851C1E83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F7C832-DABB-423C-8E20-1620D11A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6BC2-DE92-4585-9A09-E9EDBABB4DC4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F7C832-DABB-423C-8E20-1620D11A4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474E78A-BAD9-4EA9-9CDD-772818661B26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AF7C832-DABB-423C-8E20-1620D11A4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9B1ADA-E28B-45B8-906C-03B073523113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F7C832-DABB-423C-8E20-1620D11A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panasonic.com/consumer-electronics/shop/Cameras-Camcorders/Camcorders/model.HDC-SDT750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3D </a:t>
            </a:r>
            <a:r>
              <a:rPr lang="en-US" dirty="0" smtClean="0"/>
              <a:t>Media – </a:t>
            </a:r>
            <a:r>
              <a:rPr lang="en-US" dirty="0" smtClean="0"/>
              <a:t>An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Mathieu </a:t>
            </a:r>
            <a:r>
              <a:rPr lang="en-US" dirty="0" err="1" smtClean="0"/>
              <a:t>Spénard-Gingras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C832-DABB-423C-8E20-1620D11A4C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Autostereoscopic</a:t>
            </a:r>
            <a:r>
              <a:rPr lang="en-US" dirty="0" smtClean="0"/>
              <a:t> Displays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Glasses-free</a:t>
            </a:r>
          </a:p>
          <a:p>
            <a:r>
              <a:rPr lang="en-US" dirty="0" smtClean="0"/>
              <a:t>Views</a:t>
            </a:r>
          </a:p>
          <a:p>
            <a:pPr lvl="1"/>
            <a:r>
              <a:rPr lang="en-US" dirty="0" smtClean="0"/>
              <a:t>Given a user, can use head motion parallax (no movement) and still see something on the screen</a:t>
            </a:r>
          </a:p>
          <a:p>
            <a:pPr lvl="1"/>
            <a:r>
              <a:rPr lang="en-US" dirty="0" smtClean="0"/>
              <a:t>Different for vertical head motion</a:t>
            </a:r>
          </a:p>
          <a:p>
            <a:pPr lvl="1"/>
            <a:r>
              <a:rPr lang="en-US" dirty="0" smtClean="0"/>
              <a:t>Require more views when many users want to watch</a:t>
            </a:r>
          </a:p>
          <a:p>
            <a:pPr lvl="1"/>
            <a:r>
              <a:rPr lang="en-US" dirty="0" smtClean="0"/>
              <a:t>Can receive data for some views, and estimate the others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Autostereoscopic</a:t>
            </a:r>
            <a:r>
              <a:rPr lang="en-US" dirty="0" smtClean="0"/>
              <a:t> Displays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</a:t>
            </a:r>
            <a:r>
              <a:rPr lang="en-US" dirty="0" err="1" smtClean="0"/>
              <a:t>autosteroscopic</a:t>
            </a:r>
            <a:r>
              <a:rPr lang="en-US" dirty="0" smtClean="0"/>
              <a:t> displays were shown at the </a:t>
            </a:r>
            <a:r>
              <a:rPr lang="en-US" dirty="0" err="1" smtClean="0"/>
              <a:t>Internationale</a:t>
            </a:r>
            <a:r>
              <a:rPr lang="en-US" dirty="0" smtClean="0"/>
              <a:t> </a:t>
            </a:r>
            <a:r>
              <a:rPr lang="en-US" dirty="0" err="1" smtClean="0"/>
              <a:t>Funkausstellung</a:t>
            </a:r>
            <a:r>
              <a:rPr lang="en-US" dirty="0" smtClean="0"/>
              <a:t> Berlin (IFA) 2010, a tradeshow</a:t>
            </a:r>
          </a:p>
          <a:p>
            <a:r>
              <a:rPr lang="en-US" dirty="0" smtClean="0"/>
              <a:t>Lots of prototypes, very high price tags, and not ready for the market until 3-5 years</a:t>
            </a:r>
          </a:p>
          <a:p>
            <a:r>
              <a:rPr lang="en-US" dirty="0" smtClean="0"/>
              <a:t>Samsung SCH-B710, </a:t>
            </a:r>
            <a:r>
              <a:rPr lang="en-US" dirty="0" smtClean="0"/>
              <a:t>a mobile device available </a:t>
            </a:r>
            <a:r>
              <a:rPr lang="en-US" dirty="0" smtClean="0"/>
              <a:t>in South Korea, has an </a:t>
            </a:r>
            <a:r>
              <a:rPr lang="en-US" dirty="0" err="1" smtClean="0"/>
              <a:t>autostereoscopic</a:t>
            </a:r>
            <a:r>
              <a:rPr lang="en-US" dirty="0" smtClean="0"/>
              <a:t> 3D display</a:t>
            </a:r>
          </a:p>
          <a:p>
            <a:r>
              <a:rPr lang="en-US" dirty="0" smtClean="0"/>
              <a:t>Consumer Electronics Show 2011 in Las Vegas: not that much 3D with glasses as the industry understand customers do not like them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Models – Video Plus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2D video, and a matching Depth Map</a:t>
            </a:r>
          </a:p>
          <a:p>
            <a:r>
              <a:rPr lang="en-US" dirty="0" smtClean="0"/>
              <a:t>Not a lot of data: a regular video, and a depth map that can be </a:t>
            </a:r>
            <a:r>
              <a:rPr lang="en-US" dirty="0" smtClean="0"/>
              <a:t>visually represented </a:t>
            </a:r>
            <a:r>
              <a:rPr lang="en-US" dirty="0" smtClean="0"/>
              <a:t>by a </a:t>
            </a:r>
            <a:r>
              <a:rPr lang="en-US" dirty="0" err="1" smtClean="0"/>
              <a:t>greyscale</a:t>
            </a:r>
            <a:endParaRPr lang="en-US" dirty="0" smtClean="0"/>
          </a:p>
          <a:p>
            <a:r>
              <a:rPr lang="en-US" dirty="0" smtClean="0"/>
              <a:t>Prone to artifacts</a:t>
            </a:r>
          </a:p>
          <a:p>
            <a:r>
              <a:rPr lang="en-US" dirty="0" smtClean="0"/>
              <a:t>Requires lots of power for rendering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Plus Depth</a:t>
            </a:r>
            <a:endParaRPr lang="en-US" dirty="0"/>
          </a:p>
        </p:txBody>
      </p:sp>
      <p:pic>
        <p:nvPicPr>
          <p:cNvPr id="4" name="Content Placeholder 3" descr="vp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2775" y="2397696"/>
            <a:ext cx="8153400" cy="2900808"/>
          </a:xfrm>
        </p:spPr>
      </p:pic>
      <p:sp>
        <p:nvSpPr>
          <p:cNvPr id="5" name="TextBox 4"/>
          <p:cNvSpPr txBox="1"/>
          <p:nvPr/>
        </p:nvSpPr>
        <p:spPr>
          <a:xfrm>
            <a:off x="642910" y="5500702"/>
            <a:ext cx="8072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H. M. </a:t>
            </a:r>
            <a:r>
              <a:rPr lang="en-US" sz="1200" dirty="0" err="1" smtClean="0"/>
              <a:t>Ozaktas</a:t>
            </a:r>
            <a:r>
              <a:rPr lang="en-US" sz="1200" dirty="0" smtClean="0"/>
              <a:t> and L. </a:t>
            </a:r>
            <a:r>
              <a:rPr lang="en-US" sz="1200" dirty="0" err="1" smtClean="0"/>
              <a:t>Onural</a:t>
            </a:r>
            <a:r>
              <a:rPr lang="en-US" sz="1200" dirty="0" smtClean="0"/>
              <a:t>, Eds., </a:t>
            </a:r>
            <a:r>
              <a:rPr lang="en-US" sz="1200" i="1" dirty="0" smtClean="0"/>
              <a:t>Three-Dimensional Television: Capture, Transmission, Display. Springer, 2008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Models – Multi-view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view requires one left- and right-eye view.  Lots of data</a:t>
            </a:r>
          </a:p>
          <a:p>
            <a:r>
              <a:rPr lang="en-US" dirty="0" smtClean="0"/>
              <a:t>Can independently encode each view with H.264/AVC and H.264/SVC.  No inter-view redundancy</a:t>
            </a:r>
          </a:p>
          <a:p>
            <a:r>
              <a:rPr lang="en-US" dirty="0" smtClean="0"/>
              <a:t>Can encode with H.264/MVC (inter-view redundancy) and H.264/SMVC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Multi-view </a:t>
            </a:r>
            <a:r>
              <a:rPr lang="en-US" dirty="0" smtClean="0"/>
              <a:t>Encoding</a:t>
            </a:r>
            <a:endParaRPr lang="en-US" dirty="0"/>
          </a:p>
        </p:txBody>
      </p:sp>
      <p:pic>
        <p:nvPicPr>
          <p:cNvPr id="4" name="Content Placeholder 3" descr="mvcPredictio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69686" y="1600200"/>
            <a:ext cx="7039577" cy="4495800"/>
          </a:xfrm>
        </p:spPr>
      </p:pic>
      <p:sp>
        <p:nvSpPr>
          <p:cNvPr id="5" name="TextBox 4"/>
          <p:cNvSpPr txBox="1"/>
          <p:nvPr/>
        </p:nvSpPr>
        <p:spPr>
          <a:xfrm>
            <a:off x="1214414" y="6143644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K. U. M. M. H. J. L. Ying Chen, Ye-</a:t>
            </a:r>
            <a:r>
              <a:rPr lang="en-US" sz="1200" dirty="0" err="1" smtClean="0"/>
              <a:t>Kui</a:t>
            </a:r>
            <a:r>
              <a:rPr lang="en-US" sz="1200" dirty="0" smtClean="0"/>
              <a:t> Wang and M. </a:t>
            </a:r>
            <a:r>
              <a:rPr lang="en-US" sz="1200" dirty="0" err="1" smtClean="0"/>
              <a:t>Gabbouj</a:t>
            </a:r>
            <a:r>
              <a:rPr lang="en-US" sz="1200" dirty="0" smtClean="0"/>
              <a:t>, “The emerging </a:t>
            </a:r>
            <a:r>
              <a:rPr lang="en-US" sz="1200" dirty="0" err="1" smtClean="0"/>
              <a:t>mvc</a:t>
            </a:r>
            <a:r>
              <a:rPr lang="en-US" sz="1200" dirty="0" smtClean="0"/>
              <a:t> standard for 3d video services,”</a:t>
            </a:r>
          </a:p>
          <a:p>
            <a:r>
              <a:rPr lang="en-US" sz="1200" i="1" dirty="0" smtClean="0"/>
              <a:t>EURASIP Journal on Advances in Signal Processing, vol. 2009, 2009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H.264/MVC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Amendment of H.264/AVC</a:t>
            </a:r>
          </a:p>
          <a:p>
            <a:r>
              <a:rPr lang="en-US" dirty="0" smtClean="0"/>
              <a:t>Backward compatible</a:t>
            </a:r>
          </a:p>
          <a:p>
            <a:r>
              <a:rPr lang="en-US" dirty="0" smtClean="0"/>
              <a:t>Anchor frames, which helps supporting random access point (ex: fast forwarding)</a:t>
            </a:r>
          </a:p>
          <a:p>
            <a:r>
              <a:rPr lang="en-US" dirty="0" smtClean="0"/>
              <a:t>View switching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3DTV</a:t>
            </a:r>
            <a:endParaRPr lang="en-US" dirty="0"/>
          </a:p>
        </p:txBody>
      </p:sp>
      <p:pic>
        <p:nvPicPr>
          <p:cNvPr id="7" name="Content Placeholder 6" descr="3dtv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79260" y="1966650"/>
            <a:ext cx="5220429" cy="3762900"/>
          </a:xfrm>
        </p:spPr>
      </p:pic>
      <p:sp>
        <p:nvSpPr>
          <p:cNvPr id="8" name="TextBox 7"/>
          <p:cNvSpPr txBox="1"/>
          <p:nvPr/>
        </p:nvSpPr>
        <p:spPr>
          <a:xfrm>
            <a:off x="1187624" y="5805264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A. </a:t>
            </a:r>
            <a:r>
              <a:rPr lang="en-US" sz="1200" dirty="0" err="1" smtClean="0"/>
              <a:t>Gotchev</a:t>
            </a:r>
            <a:r>
              <a:rPr lang="en-US" sz="1200" dirty="0" smtClean="0"/>
              <a:t>, S. </a:t>
            </a:r>
            <a:r>
              <a:rPr lang="en-US" sz="1200" dirty="0" err="1" smtClean="0"/>
              <a:t>Jumisko-Pyykk¨o</a:t>
            </a:r>
            <a:r>
              <a:rPr lang="en-US" sz="1200" dirty="0" smtClean="0"/>
              <a:t>, A. </a:t>
            </a:r>
            <a:r>
              <a:rPr lang="en-US" sz="1200" dirty="0" err="1" smtClean="0"/>
              <a:t>Boev</a:t>
            </a:r>
            <a:r>
              <a:rPr lang="en-US" sz="1200" dirty="0" smtClean="0"/>
              <a:t>, and D. </a:t>
            </a:r>
            <a:r>
              <a:rPr lang="en-US" sz="1200" dirty="0" err="1" smtClean="0"/>
              <a:t>Strohmeier</a:t>
            </a:r>
            <a:r>
              <a:rPr lang="en-US" sz="1200" dirty="0" smtClean="0"/>
              <a:t>, “Mobile 3DTV System: Quality and User Perspective,”</a:t>
            </a:r>
          </a:p>
          <a:p>
            <a:r>
              <a:rPr lang="en-US" sz="1200" i="1" dirty="0" smtClean="0"/>
              <a:t>Proceedings of EUMOB, 2008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3DTV Data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Lots of data!</a:t>
            </a:r>
          </a:p>
          <a:p>
            <a:r>
              <a:rPr lang="en-US" dirty="0" smtClean="0"/>
              <a:t>Mobile devices might require 1 view – </a:t>
            </a:r>
            <a:r>
              <a:rPr lang="en-US" dirty="0" err="1" smtClean="0"/>
              <a:t>autostereoscopic</a:t>
            </a:r>
            <a:r>
              <a:rPr lang="en-US" dirty="0" smtClean="0"/>
              <a:t> displays at home </a:t>
            </a:r>
            <a:r>
              <a:rPr lang="en-US" dirty="0" smtClean="0"/>
              <a:t>many</a:t>
            </a:r>
          </a:p>
          <a:p>
            <a:r>
              <a:rPr lang="en-US" dirty="0" smtClean="0"/>
              <a:t>Requires significant more processing power than conventional TV</a:t>
            </a:r>
          </a:p>
          <a:p>
            <a:r>
              <a:rPr lang="en-US" dirty="0" smtClean="0"/>
              <a:t>Requires significant more bandwidth due to more data needed to be transmitted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DVB-H in Europe; T-DMB in South Korea</a:t>
            </a:r>
          </a:p>
          <a:p>
            <a:r>
              <a:rPr lang="en-US" dirty="0" smtClean="0"/>
              <a:t>Experiment was done with DVB-H and existing Forward Error Connection could be leveraged under some conditions [5]</a:t>
            </a:r>
          </a:p>
          <a:p>
            <a:r>
              <a:rPr lang="en-US" dirty="0" smtClean="0"/>
              <a:t>DVB-H’s time slicing could also </a:t>
            </a:r>
            <a:r>
              <a:rPr lang="en-US" smtClean="0"/>
              <a:t>be </a:t>
            </a:r>
            <a:r>
              <a:rPr lang="en-US" smtClean="0"/>
              <a:t>leveraged [5]</a:t>
            </a:r>
            <a:endParaRPr lang="en-US" dirty="0" smtClean="0"/>
          </a:p>
          <a:p>
            <a:r>
              <a:rPr lang="en-US" dirty="0" smtClean="0"/>
              <a:t>Could also use:</a:t>
            </a:r>
          </a:p>
          <a:p>
            <a:pPr lvl="1"/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3G</a:t>
            </a:r>
          </a:p>
          <a:p>
            <a:pPr lvl="1"/>
            <a:r>
              <a:rPr lang="en-US" dirty="0" smtClean="0"/>
              <a:t>3G+</a:t>
            </a:r>
          </a:p>
          <a:p>
            <a:pPr lvl="1"/>
            <a:r>
              <a:rPr lang="en-US" dirty="0" smtClean="0"/>
              <a:t>4G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3D works – Perception</a:t>
            </a:r>
          </a:p>
          <a:p>
            <a:r>
              <a:rPr lang="en-US" dirty="0" smtClean="0"/>
              <a:t>Generating 3D content</a:t>
            </a:r>
          </a:p>
          <a:p>
            <a:r>
              <a:rPr lang="en-US" dirty="0" smtClean="0"/>
              <a:t>Displaying 3D content</a:t>
            </a:r>
          </a:p>
          <a:p>
            <a:r>
              <a:rPr lang="en-US" dirty="0" smtClean="0"/>
              <a:t>3D Models</a:t>
            </a:r>
          </a:p>
          <a:p>
            <a:r>
              <a:rPr lang="en-US" dirty="0" smtClean="0"/>
              <a:t>Transport</a:t>
            </a:r>
          </a:p>
          <a:p>
            <a:r>
              <a:rPr lang="en-US" dirty="0" smtClean="0"/>
              <a:t>Structure of H.264/MVC </a:t>
            </a:r>
            <a:r>
              <a:rPr lang="en-US" dirty="0" err="1" smtClean="0"/>
              <a:t>Bitstreams</a:t>
            </a:r>
            <a:endParaRPr lang="en-US" dirty="0" smtClean="0"/>
          </a:p>
          <a:p>
            <a:r>
              <a:rPr lang="en-US" dirty="0" smtClean="0"/>
              <a:t>Remote Rendering</a:t>
            </a:r>
          </a:p>
          <a:p>
            <a:r>
              <a:rPr lang="en-US" dirty="0" smtClean="0"/>
              <a:t>Energy-efficient streaming to Mobile Devices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3DTV for Mobile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“If to appeal to the users sooner, 3D has to be introduced through the ‘back doors’ of some </a:t>
            </a:r>
            <a:r>
              <a:rPr lang="en-US" i="1" dirty="0" smtClean="0"/>
              <a:t>more dynamic</a:t>
            </a:r>
            <a:r>
              <a:rPr lang="en-US" dirty="0" smtClean="0"/>
              <a:t> and </a:t>
            </a:r>
            <a:r>
              <a:rPr lang="en-US" i="1" dirty="0" smtClean="0"/>
              <a:t>novel technology receptive</a:t>
            </a:r>
            <a:r>
              <a:rPr lang="en-US" dirty="0" smtClean="0"/>
              <a:t> market niches, such as mobile devices”[1] </a:t>
            </a:r>
          </a:p>
          <a:p>
            <a:r>
              <a:rPr lang="en-US" dirty="0" smtClean="0"/>
              <a:t>Very limited number of views</a:t>
            </a:r>
          </a:p>
          <a:p>
            <a:r>
              <a:rPr lang="en-US" dirty="0" smtClean="0"/>
              <a:t>Limited screen real estate and resolution</a:t>
            </a:r>
          </a:p>
          <a:p>
            <a:r>
              <a:rPr lang="en-US" dirty="0" smtClean="0"/>
              <a:t>Limited battery life/power processing</a:t>
            </a:r>
          </a:p>
          <a:p>
            <a:r>
              <a:rPr lang="en-US" dirty="0" smtClean="0"/>
              <a:t>Limited bandwidth (available, </a:t>
            </a:r>
            <a:r>
              <a:rPr lang="en-US" dirty="0" smtClean="0"/>
              <a:t>on the move, and </a:t>
            </a:r>
            <a:r>
              <a:rPr lang="en-US" dirty="0" smtClean="0"/>
              <a:t>cost prohibitive)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Reduce power consumption and/or reduce bandwidth</a:t>
            </a:r>
          </a:p>
          <a:p>
            <a:pPr lvl="1"/>
            <a:r>
              <a:rPr lang="en-US" dirty="0" smtClean="0"/>
              <a:t>If compress a lot, a lot of power will be spend on decompressing and rendering</a:t>
            </a:r>
          </a:p>
          <a:p>
            <a:pPr lvl="1"/>
            <a:r>
              <a:rPr lang="en-US" dirty="0" smtClean="0"/>
              <a:t>If does not compress a lot, a lot of power will be spent by the receiving circuits</a:t>
            </a:r>
          </a:p>
          <a:p>
            <a:r>
              <a:rPr lang="en-US" dirty="0" smtClean="0"/>
              <a:t>Not known how those 2 important variables are connected to one another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Users send in an XML request exactly what they want, in order to reduce extra data that is not needed [2]</a:t>
            </a:r>
          </a:p>
          <a:p>
            <a:r>
              <a:rPr lang="en-US" dirty="0" smtClean="0"/>
              <a:t>Decrease the resolution of one of the view.  Decrease the amount of data needed to transmit, without affecting quality [3]</a:t>
            </a:r>
          </a:p>
          <a:p>
            <a:r>
              <a:rPr lang="en-US" dirty="0" smtClean="0"/>
              <a:t>Put as many computation as possible on the server, so the client does not have to do too much processing [4]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Rendering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Proxy between server and client</a:t>
            </a:r>
          </a:p>
          <a:p>
            <a:r>
              <a:rPr lang="en-US" dirty="0" smtClean="0"/>
              <a:t>Can do all, part or none of the decoding</a:t>
            </a:r>
          </a:p>
          <a:p>
            <a:r>
              <a:rPr lang="en-US" dirty="0" smtClean="0"/>
              <a:t>Proxy can “filter” data, such as decreasing the resolution</a:t>
            </a:r>
          </a:p>
          <a:p>
            <a:r>
              <a:rPr lang="en-US" dirty="0" smtClean="0"/>
              <a:t>Virtual reality environments:</a:t>
            </a:r>
          </a:p>
          <a:p>
            <a:pPr lvl="1"/>
            <a:r>
              <a:rPr lang="en-US" dirty="0" smtClean="0"/>
              <a:t>cell phones can render point clouds, so the proxy converts meshes (expensive) into point-based model [6]</a:t>
            </a:r>
          </a:p>
          <a:p>
            <a:pPr lvl="1"/>
            <a:r>
              <a:rPr lang="en-US" dirty="0" smtClean="0"/>
              <a:t>Finding the best reference frame processing done on the proxy with GPUs using CUDA [7]</a:t>
            </a:r>
          </a:p>
          <a:p>
            <a:r>
              <a:rPr lang="en-US" dirty="0" smtClean="0"/>
              <a:t>Image streaming: Server render everything from 3D, and sends 2D to the client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Energy-aware 3D Video Streaming and Adaptation</a:t>
            </a:r>
          </a:p>
          <a:p>
            <a:r>
              <a:rPr lang="en-US" dirty="0" smtClean="0"/>
              <a:t>Adaptive streaming algorithm that takes into consideration the battery life and mobile device specific parameters, and gives a </a:t>
            </a:r>
            <a:r>
              <a:rPr lang="en-US" i="1" dirty="0" smtClean="0"/>
              <a:t>choice</a:t>
            </a:r>
            <a:r>
              <a:rPr lang="en-US" dirty="0" smtClean="0"/>
              <a:t> of quality </a:t>
            </a:r>
            <a:r>
              <a:rPr lang="en-US" dirty="0" err="1" smtClean="0"/>
              <a:t>vs</a:t>
            </a:r>
            <a:r>
              <a:rPr lang="en-US" dirty="0" smtClean="0"/>
              <a:t> watching time</a:t>
            </a:r>
          </a:p>
          <a:p>
            <a:r>
              <a:rPr lang="en-US" dirty="0" smtClean="0"/>
              <a:t>Same spirit as [8]</a:t>
            </a:r>
          </a:p>
          <a:p>
            <a:r>
              <a:rPr lang="en-US" dirty="0" smtClean="0"/>
              <a:t>Study the use of remote rendering for streaming 3D videos, using </a:t>
            </a:r>
            <a:r>
              <a:rPr lang="en-US" dirty="0" err="1" smtClean="0"/>
              <a:t>WiFi</a:t>
            </a:r>
            <a:r>
              <a:rPr lang="en-US" dirty="0" smtClean="0"/>
              <a:t>, 3G, 3G+, 4G, DVB-H, etc</a:t>
            </a:r>
          </a:p>
          <a:p>
            <a:r>
              <a:rPr lang="en-US" dirty="0" smtClean="0"/>
              <a:t>Use MVC, but also SMVC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Remote rendering:</a:t>
            </a:r>
          </a:p>
          <a:p>
            <a:pPr lvl="1"/>
            <a:r>
              <a:rPr lang="en-US" dirty="0" smtClean="0"/>
              <a:t>Optimize the amount of bandwidth to use, and the amount of data to send raw, and decoded to the client</a:t>
            </a:r>
          </a:p>
          <a:p>
            <a:pPr lvl="1"/>
            <a:r>
              <a:rPr lang="en-US" dirty="0" smtClean="0"/>
              <a:t>Relate to # views</a:t>
            </a:r>
          </a:p>
          <a:p>
            <a:pPr lvl="1"/>
            <a:r>
              <a:rPr lang="en-US" dirty="0" smtClean="0"/>
              <a:t>Relate to frame rate</a:t>
            </a:r>
          </a:p>
          <a:p>
            <a:pPr lvl="1"/>
            <a:r>
              <a:rPr lang="en-US" dirty="0" smtClean="0"/>
              <a:t>How much to decode?</a:t>
            </a:r>
          </a:p>
          <a:p>
            <a:pPr lvl="1"/>
            <a:r>
              <a:rPr lang="en-US" dirty="0" smtClean="0"/>
              <a:t>Can involve using 2D instead of 3D in extreme cases</a:t>
            </a:r>
          </a:p>
          <a:p>
            <a:pPr lvl="1"/>
            <a:r>
              <a:rPr lang="en-US" dirty="0" smtClean="0"/>
              <a:t>Must be fast and efficient as it needs to be run often to have an accurate picture of the situation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3D technologies leverage the brain perception of 3D to display 3D content using 2D</a:t>
            </a:r>
          </a:p>
          <a:p>
            <a:r>
              <a:rPr lang="en-US" dirty="0" smtClean="0"/>
              <a:t>Technology is evolving fast, and “glasses-free” displays are on their way</a:t>
            </a:r>
          </a:p>
          <a:p>
            <a:r>
              <a:rPr lang="en-US" dirty="0" smtClean="0"/>
              <a:t>3D videos can be represented with multi-view videos, and encoded using H.264/MVC, which uses the inter-view redundancy for a greater efficiency</a:t>
            </a:r>
          </a:p>
          <a:p>
            <a:r>
              <a:rPr lang="en-US" dirty="0" smtClean="0"/>
              <a:t>Mobile 3DTV: study the use of remote rendering for optimizing power consumption, bandwidth and </a:t>
            </a:r>
            <a:r>
              <a:rPr lang="en-US" smtClean="0"/>
              <a:t>quality for end users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200" dirty="0" smtClean="0"/>
              <a:t>[1] A. </a:t>
            </a:r>
            <a:r>
              <a:rPr lang="en-US" sz="1200" dirty="0" err="1" smtClean="0"/>
              <a:t>Gotchev</a:t>
            </a:r>
            <a:r>
              <a:rPr lang="en-US" sz="1200" dirty="0" smtClean="0"/>
              <a:t>, S. </a:t>
            </a:r>
            <a:r>
              <a:rPr lang="en-US" sz="1200" dirty="0" err="1" smtClean="0"/>
              <a:t>Jumisko-Pyykk¨o</a:t>
            </a:r>
            <a:r>
              <a:rPr lang="en-US" sz="1200" dirty="0" smtClean="0"/>
              <a:t>, A. </a:t>
            </a:r>
            <a:r>
              <a:rPr lang="en-US" sz="1200" dirty="0" err="1" smtClean="0"/>
              <a:t>Boev</a:t>
            </a:r>
            <a:r>
              <a:rPr lang="en-US" sz="1200" dirty="0" smtClean="0"/>
              <a:t>, and D. </a:t>
            </a:r>
            <a:r>
              <a:rPr lang="en-US" sz="1200" dirty="0" err="1" smtClean="0"/>
              <a:t>Strohmeier</a:t>
            </a:r>
            <a:r>
              <a:rPr lang="en-US" sz="1200" dirty="0" smtClean="0"/>
              <a:t>, “Mobile 3DTV System: Quality and User Perspective,” </a:t>
            </a:r>
            <a:r>
              <a:rPr lang="en-US" sz="1200" i="1" dirty="0" smtClean="0"/>
              <a:t>Proceedings of EUMOB, 2008.</a:t>
            </a:r>
            <a:endParaRPr lang="en-US" sz="1200" dirty="0" smtClean="0"/>
          </a:p>
          <a:p>
            <a:r>
              <a:rPr lang="en-US" sz="1200" dirty="0" smtClean="0"/>
              <a:t>[2] I. Park, M. Kim, H. K. Kim, and H. </a:t>
            </a:r>
            <a:r>
              <a:rPr lang="en-US" sz="1200" dirty="0" err="1" smtClean="0"/>
              <a:t>Byun</a:t>
            </a:r>
            <a:r>
              <a:rPr lang="en-US" sz="1200" dirty="0" smtClean="0"/>
              <a:t>. Interactive multi-view video adaptation for 3dtv. [Online]. Available: ieeexplore.ieee.org/iel5/4539739/4547776/04547815.pdf.</a:t>
            </a:r>
          </a:p>
          <a:p>
            <a:r>
              <a:rPr lang="en-US" sz="1200" dirty="0" smtClean="0"/>
              <a:t>[3] A. </a:t>
            </a:r>
            <a:r>
              <a:rPr lang="en-US" sz="1200" dirty="0" err="1" smtClean="0"/>
              <a:t>Smolic</a:t>
            </a:r>
            <a:r>
              <a:rPr lang="en-US" sz="1200" dirty="0" smtClean="0"/>
              <a:t>, K. Mueller, P. </a:t>
            </a:r>
            <a:r>
              <a:rPr lang="en-US" sz="1200" dirty="0" err="1" smtClean="0"/>
              <a:t>Merkle</a:t>
            </a:r>
            <a:r>
              <a:rPr lang="en-US" sz="1200" dirty="0" smtClean="0"/>
              <a:t>, P. </a:t>
            </a:r>
            <a:r>
              <a:rPr lang="en-US" sz="1200" dirty="0" err="1" smtClean="0"/>
              <a:t>Kauff</a:t>
            </a:r>
            <a:r>
              <a:rPr lang="en-US" sz="1200" dirty="0" smtClean="0"/>
              <a:t>, and T. </a:t>
            </a:r>
            <a:r>
              <a:rPr lang="en-US" sz="1200" dirty="0" err="1" smtClean="0"/>
              <a:t>Wiegand</a:t>
            </a:r>
            <a:r>
              <a:rPr lang="en-US" sz="1200" dirty="0" smtClean="0"/>
              <a:t>, “An overview of available and emerging 3D video formats and depth enhanced stereo as efficient generic solution,” in </a:t>
            </a:r>
            <a:r>
              <a:rPr lang="en-US" sz="1200" i="1" dirty="0" smtClean="0"/>
              <a:t>Proceedings of the 27th conference on Picture Coding Symposium. </a:t>
            </a:r>
            <a:r>
              <a:rPr lang="en-US" sz="1200" dirty="0" smtClean="0"/>
              <a:t>Institute of Electrical and Electronics Engineers Inc., The, 2009, pp. 389–392.</a:t>
            </a:r>
          </a:p>
          <a:p>
            <a:r>
              <a:rPr lang="en-US" sz="1200" dirty="0" smtClean="0"/>
              <a:t>[4] J. Kwon, M. Kim, and C. </a:t>
            </a:r>
            <a:r>
              <a:rPr lang="en-US" sz="1200" dirty="0" err="1" smtClean="0"/>
              <a:t>Choi</a:t>
            </a:r>
            <a:r>
              <a:rPr lang="en-US" sz="1200" dirty="0" smtClean="0"/>
              <a:t>, “</a:t>
            </a:r>
            <a:r>
              <a:rPr lang="en-US" sz="1200" dirty="0" err="1" smtClean="0"/>
              <a:t>Multiview</a:t>
            </a:r>
            <a:r>
              <a:rPr lang="en-US" sz="1200" dirty="0" smtClean="0"/>
              <a:t> Video Service Framework for 3D Mobile Devices,” in </a:t>
            </a:r>
            <a:r>
              <a:rPr lang="en-US" sz="1200" i="1" dirty="0" smtClean="0"/>
              <a:t>International Conference on Intelligent Information Hiding and Multimedia Signal Processing. IEEE, 2008, pp. 1231–1234.</a:t>
            </a:r>
          </a:p>
          <a:p>
            <a:r>
              <a:rPr lang="en-US" sz="1200" dirty="0" smtClean="0"/>
              <a:t>[5] A. </a:t>
            </a:r>
            <a:r>
              <a:rPr lang="en-US" sz="1200" dirty="0" err="1" smtClean="0"/>
              <a:t>Gotchev</a:t>
            </a:r>
            <a:r>
              <a:rPr lang="en-US" sz="1200" dirty="0" smtClean="0"/>
              <a:t>, A. </a:t>
            </a:r>
            <a:r>
              <a:rPr lang="en-US" sz="1200" dirty="0" err="1" smtClean="0"/>
              <a:t>Smolic</a:t>
            </a:r>
            <a:r>
              <a:rPr lang="en-US" sz="1200" dirty="0" smtClean="0"/>
              <a:t>, S. </a:t>
            </a:r>
            <a:r>
              <a:rPr lang="en-US" sz="1200" dirty="0" err="1" smtClean="0"/>
              <a:t>Jumisko-Pyykk¨o</a:t>
            </a:r>
            <a:r>
              <a:rPr lang="en-US" sz="1200" dirty="0" smtClean="0"/>
              <a:t>, D. </a:t>
            </a:r>
            <a:r>
              <a:rPr lang="en-US" sz="1200" dirty="0" err="1" smtClean="0"/>
              <a:t>Strohmeier</a:t>
            </a:r>
            <a:r>
              <a:rPr lang="en-US" sz="1200" dirty="0" smtClean="0"/>
              <a:t>, G. </a:t>
            </a:r>
            <a:r>
              <a:rPr lang="en-US" sz="1200" dirty="0" err="1" smtClean="0"/>
              <a:t>Akar</a:t>
            </a:r>
            <a:r>
              <a:rPr lang="en-US" sz="1200" dirty="0" smtClean="0"/>
              <a:t>, P. </a:t>
            </a:r>
            <a:r>
              <a:rPr lang="en-US" sz="1200" dirty="0" err="1" smtClean="0"/>
              <a:t>Merkle</a:t>
            </a:r>
            <a:r>
              <a:rPr lang="en-US" sz="1200" dirty="0" smtClean="0"/>
              <a:t>, and N. </a:t>
            </a:r>
            <a:r>
              <a:rPr lang="en-US" sz="1200" dirty="0" err="1" smtClean="0"/>
              <a:t>Daskalov</a:t>
            </a:r>
            <a:r>
              <a:rPr lang="en-US" sz="1200" dirty="0" smtClean="0"/>
              <a:t>, “Mobile 3D television: Development of core technological elements and user-centered evaluation methods toward an optimized system,” in </a:t>
            </a:r>
            <a:r>
              <a:rPr lang="en-US" sz="1200" i="1" dirty="0" smtClean="0"/>
              <a:t>special </a:t>
            </a:r>
            <a:r>
              <a:rPr lang="en-US" sz="1200" i="1" dirty="0" err="1" smtClean="0"/>
              <a:t>session’Delivery</a:t>
            </a:r>
            <a:r>
              <a:rPr lang="en-US" sz="1200" i="1" dirty="0" smtClean="0"/>
              <a:t> of 3D Video to Mobile Devices’ at the </a:t>
            </a:r>
            <a:r>
              <a:rPr lang="en-US" sz="1200" i="1" dirty="0" err="1" smtClean="0"/>
              <a:t>conference’Multimedia</a:t>
            </a:r>
            <a:r>
              <a:rPr lang="en-US" sz="1200" i="1" dirty="0" smtClean="0"/>
              <a:t> on Mobile Devices’, a part of the Electronic Imaging Symposium, 2009.</a:t>
            </a:r>
          </a:p>
          <a:p>
            <a:r>
              <a:rPr lang="en-US" sz="1200" dirty="0" smtClean="0"/>
              <a:t>[6] S. Shi, M. </a:t>
            </a:r>
            <a:r>
              <a:rPr lang="en-US" sz="1200" dirty="0" err="1" smtClean="0"/>
              <a:t>Kamali</a:t>
            </a:r>
            <a:r>
              <a:rPr lang="en-US" sz="1200" dirty="0" smtClean="0"/>
              <a:t>, K. </a:t>
            </a:r>
            <a:r>
              <a:rPr lang="en-US" sz="1200" dirty="0" err="1" smtClean="0"/>
              <a:t>Nahrstedt</a:t>
            </a:r>
            <a:r>
              <a:rPr lang="en-US" sz="1200" dirty="0" smtClean="0"/>
              <a:t>, J. C. Hart, and R. H. Campbell. A high-quality low-delay remote rendering system for 3D video. In </a:t>
            </a:r>
            <a:r>
              <a:rPr lang="en-US" sz="1200" i="1" dirty="0" smtClean="0"/>
              <a:t>Proceedings of the international conference on Multimedia, pages 601–610, Firenze, Italy, October 2010. ACM.</a:t>
            </a:r>
          </a:p>
          <a:p>
            <a:r>
              <a:rPr lang="en-US" sz="1200" dirty="0" smtClean="0"/>
              <a:t>[7]</a:t>
            </a:r>
            <a:r>
              <a:rPr lang="en-US" sz="1200" i="1" dirty="0" smtClean="0"/>
              <a:t> </a:t>
            </a:r>
            <a:r>
              <a:rPr lang="en-US" sz="1200" dirty="0" smtClean="0"/>
              <a:t>W. </a:t>
            </a:r>
            <a:r>
              <a:rPr lang="en-US" sz="1200" dirty="0" err="1" smtClean="0"/>
              <a:t>Yoo</a:t>
            </a:r>
            <a:r>
              <a:rPr lang="en-US" sz="1200" dirty="0" smtClean="0"/>
              <a:t>. Shi </a:t>
            </a:r>
            <a:r>
              <a:rPr lang="en-US" sz="1200" dirty="0" err="1" smtClean="0"/>
              <a:t>Shu</a:t>
            </a:r>
            <a:r>
              <a:rPr lang="en-US" sz="1200" dirty="0" smtClean="0"/>
              <a:t>, W. J. </a:t>
            </a:r>
            <a:r>
              <a:rPr lang="en-US" sz="1200" dirty="0" err="1" smtClean="0"/>
              <a:t>Jeon</a:t>
            </a:r>
            <a:r>
              <a:rPr lang="en-US" sz="1200" dirty="0" smtClean="0"/>
              <a:t>, K. </a:t>
            </a:r>
            <a:r>
              <a:rPr lang="en-US" sz="1200" dirty="0" err="1" smtClean="0"/>
              <a:t>Nahrstedt</a:t>
            </a:r>
            <a:r>
              <a:rPr lang="en-US" sz="1200" dirty="0" smtClean="0"/>
              <a:t>, and R. H. Campbell. Real-time parallel remote rendering for mobile devices using graphics processing units. In </a:t>
            </a:r>
            <a:r>
              <a:rPr lang="en-US" sz="1200" i="1" dirty="0" smtClean="0"/>
              <a:t>Multimedia and Expo (ICME), 2010 IEEE International Conference on, pages 902–907, </a:t>
            </a:r>
            <a:r>
              <a:rPr lang="en-US" sz="1200" dirty="0" err="1" smtClean="0"/>
              <a:t>Suntec</a:t>
            </a:r>
            <a:r>
              <a:rPr lang="en-US" sz="1200" dirty="0" smtClean="0"/>
              <a:t> City, Singapore, July 2010. IEEE.</a:t>
            </a:r>
          </a:p>
          <a:p>
            <a:r>
              <a:rPr lang="en-US" sz="1200" dirty="0" smtClean="0"/>
              <a:t>[8] C. H. Hsu and M. </a:t>
            </a:r>
            <a:r>
              <a:rPr lang="en-US" sz="1200" dirty="0" err="1" smtClean="0"/>
              <a:t>Hefeeda</a:t>
            </a:r>
            <a:r>
              <a:rPr lang="en-US" sz="1200" dirty="0" smtClean="0"/>
              <a:t>. Achieving viewing time scalability in mobile video streaming using scalable video coding. In </a:t>
            </a:r>
            <a:r>
              <a:rPr lang="en-US" sz="1200" i="1" dirty="0" smtClean="0"/>
              <a:t>Proceedings of the first annual ACM SIGMM conference on Multimedia systems, pages 111–122, Phoenix, AZ, February </a:t>
            </a:r>
            <a:r>
              <a:rPr lang="en-US" sz="1200" dirty="0" smtClean="0"/>
              <a:t>2010. ACM.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Illusion of 3D!!</a:t>
            </a:r>
          </a:p>
          <a:p>
            <a:r>
              <a:rPr lang="en-US" dirty="0" smtClean="0"/>
              <a:t>Purely biological</a:t>
            </a:r>
          </a:p>
          <a:p>
            <a:r>
              <a:rPr lang="en-US" dirty="0" smtClean="0"/>
              <a:t>Send 2 “views”, and the brain gets “tricked” and see a scene as 3D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Cues</a:t>
            </a:r>
          </a:p>
          <a:p>
            <a:pPr lvl="1"/>
            <a:r>
              <a:rPr lang="en-US" dirty="0" smtClean="0"/>
              <a:t>Shadows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Position (item in front of another)</a:t>
            </a:r>
          </a:p>
          <a:p>
            <a:pPr lvl="1"/>
            <a:r>
              <a:rPr lang="en-US" dirty="0" smtClean="0"/>
              <a:t>Head motion parallax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3D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Multiview</a:t>
            </a:r>
            <a:endParaRPr lang="en-US" dirty="0" smtClean="0"/>
          </a:p>
          <a:p>
            <a:pPr lvl="1"/>
            <a:r>
              <a:rPr lang="en-US" dirty="0" smtClean="0"/>
              <a:t>Arrays of cameras, each pair filming a scene from a different perspective</a:t>
            </a:r>
          </a:p>
          <a:p>
            <a:pPr lvl="1"/>
            <a:r>
              <a:rPr lang="en-US" dirty="0" smtClean="0"/>
              <a:t>Distance </a:t>
            </a:r>
            <a:r>
              <a:rPr lang="en-US" dirty="0" smtClean="0"/>
              <a:t>within </a:t>
            </a:r>
            <a:r>
              <a:rPr lang="en-US" dirty="0" smtClean="0"/>
              <a:t>each </a:t>
            </a:r>
            <a:r>
              <a:rPr lang="en-US" dirty="0" smtClean="0"/>
              <a:t>pair ~65mm, the average distance between 2 eyes</a:t>
            </a:r>
          </a:p>
          <a:p>
            <a:pPr lvl="1"/>
            <a:r>
              <a:rPr lang="en-US" dirty="0" smtClean="0"/>
              <a:t>Needs to be perfectly synchronized</a:t>
            </a:r>
          </a:p>
          <a:p>
            <a:pPr lvl="1"/>
            <a:r>
              <a:rPr lang="en-US" dirty="0" err="1" smtClean="0"/>
              <a:t>Colour</a:t>
            </a:r>
            <a:r>
              <a:rPr lang="en-US" dirty="0" smtClean="0"/>
              <a:t>-calibration</a:t>
            </a:r>
          </a:p>
          <a:p>
            <a:pPr lvl="1"/>
            <a:r>
              <a:rPr lang="en-US" dirty="0" smtClean="0"/>
              <a:t>Artifacts can arise from the lack of synchronization, especially during scenes with a high level of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3D Videos</a:t>
            </a:r>
            <a:endParaRPr lang="en-US" dirty="0"/>
          </a:p>
        </p:txBody>
      </p:sp>
      <p:pic>
        <p:nvPicPr>
          <p:cNvPr id="4" name="Content Placeholder 3" descr="panasonic_hdc-sdt75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08162" y="1919287"/>
            <a:ext cx="5762625" cy="3857625"/>
          </a:xfrm>
        </p:spPr>
      </p:pic>
      <p:sp>
        <p:nvSpPr>
          <p:cNvPr id="5" name="TextBox 4"/>
          <p:cNvSpPr txBox="1"/>
          <p:nvPr/>
        </p:nvSpPr>
        <p:spPr>
          <a:xfrm>
            <a:off x="928662" y="5786454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“Panasonic HDC-SDT750K,” </a:t>
            </a:r>
            <a:r>
              <a:rPr lang="en-US" sz="1200" dirty="0" smtClean="0">
                <a:hlinkClick r:id="rId3"/>
              </a:rPr>
              <a:t>http://www2.panasonic.com/consumer-electronics/shop/Cameras-Camcorders/Camcorders/model.HDC-SDT750K</a:t>
            </a:r>
            <a:endParaRPr lang="en-US" sz="1200" dirty="0" smtClean="0"/>
          </a:p>
          <a:p>
            <a:r>
              <a:rPr lang="en-US" sz="1200" dirty="0" smtClean="0"/>
              <a:t>available for USD999 @ Amazon.com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3D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Depth-Map</a:t>
            </a:r>
          </a:p>
          <a:p>
            <a:pPr lvl="1"/>
            <a:r>
              <a:rPr lang="en-US" dirty="0" smtClean="0"/>
              <a:t>Can film a scene in 2D, and construct a depth map using laser technologies</a:t>
            </a:r>
          </a:p>
          <a:p>
            <a:pPr lvl="1"/>
            <a:r>
              <a:rPr lang="en-US" dirty="0" smtClean="0"/>
              <a:t>Depth maps are sensitive to various artifacts, especially when compressed, and the impact is non-</a:t>
            </a:r>
            <a:r>
              <a:rPr lang="en-US" dirty="0" err="1" smtClean="0"/>
              <a:t>negligeable</a:t>
            </a:r>
            <a:endParaRPr lang="en-US" dirty="0" smtClean="0"/>
          </a:p>
          <a:p>
            <a:pPr lvl="1"/>
            <a:r>
              <a:rPr lang="en-US" dirty="0" smtClean="0"/>
              <a:t>No left and right views – have to be generated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Video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Stereo Videos</a:t>
            </a:r>
          </a:p>
          <a:p>
            <a:pPr lvl="1"/>
            <a:r>
              <a:rPr lang="en-US" dirty="0" smtClean="0"/>
              <a:t>Movie Theatres</a:t>
            </a:r>
          </a:p>
          <a:p>
            <a:pPr lvl="1"/>
            <a:r>
              <a:rPr lang="en-US" dirty="0" smtClean="0"/>
              <a:t>3DTV</a:t>
            </a:r>
          </a:p>
          <a:p>
            <a:r>
              <a:rPr lang="en-US" dirty="0" smtClean="0"/>
              <a:t>Free Viewpoint Videos</a:t>
            </a:r>
          </a:p>
          <a:p>
            <a:pPr lvl="1"/>
            <a:r>
              <a:rPr lang="en-US" dirty="0" smtClean="0"/>
              <a:t>Virtual Reality</a:t>
            </a:r>
          </a:p>
          <a:p>
            <a:pPr lvl="1"/>
            <a:r>
              <a:rPr lang="en-US" dirty="0" smtClean="0"/>
              <a:t>Navigation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3D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Active glasses</a:t>
            </a:r>
          </a:p>
          <a:p>
            <a:pPr lvl="1"/>
            <a:r>
              <a:rPr lang="en-US" dirty="0" smtClean="0"/>
              <a:t>Require power</a:t>
            </a:r>
          </a:p>
          <a:p>
            <a:pPr lvl="1"/>
            <a:r>
              <a:rPr lang="en-US" dirty="0" smtClean="0"/>
              <a:t>3DTV at home</a:t>
            </a:r>
          </a:p>
          <a:p>
            <a:pPr lvl="1"/>
            <a:r>
              <a:rPr lang="en-US" dirty="0" smtClean="0"/>
              <a:t>TV sends one left view frame, then a right view frame and so on.  Glasses are synchronized with the TV, and the appropriate shutter is being activated.</a:t>
            </a:r>
          </a:p>
          <a:p>
            <a:r>
              <a:rPr lang="en-US" dirty="0" smtClean="0"/>
              <a:t>Passive glasses</a:t>
            </a:r>
          </a:p>
          <a:p>
            <a:pPr lvl="1"/>
            <a:r>
              <a:rPr lang="en-US" dirty="0" smtClean="0"/>
              <a:t>Movie theatre</a:t>
            </a:r>
          </a:p>
          <a:p>
            <a:pPr lvl="1"/>
            <a:r>
              <a:rPr lang="en-US" dirty="0" smtClean="0"/>
              <a:t>Polarized linearly or circularly in order to separate the views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AF7C832-DABB-423C-8E20-1620D11A4CB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546</TotalTime>
  <Words>1670</Words>
  <Application>Microsoft Office PowerPoint</Application>
  <PresentationFormat>On-screen Show (4:3)</PresentationFormat>
  <Paragraphs>183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3D Media – An Overview</vt:lpstr>
      <vt:lpstr>Outline</vt:lpstr>
      <vt:lpstr>Perception</vt:lpstr>
      <vt:lpstr>Perception (cont’d)</vt:lpstr>
      <vt:lpstr>Generating 3D Videos</vt:lpstr>
      <vt:lpstr>Generating 3D Videos</vt:lpstr>
      <vt:lpstr>Generating 3D Videos</vt:lpstr>
      <vt:lpstr>3D Video Families</vt:lpstr>
      <vt:lpstr>Displaying 3D </vt:lpstr>
      <vt:lpstr>Autostereoscopic Displays</vt:lpstr>
      <vt:lpstr>Autostereoscopic Displays (cont’d)</vt:lpstr>
      <vt:lpstr>3D Models – Video Plus Depth</vt:lpstr>
      <vt:lpstr>Video Plus Depth</vt:lpstr>
      <vt:lpstr>3D Models – Multi-view Videos</vt:lpstr>
      <vt:lpstr>Multi-view Encoding</vt:lpstr>
      <vt:lpstr>H.264/MVC</vt:lpstr>
      <vt:lpstr>3DTV</vt:lpstr>
      <vt:lpstr>3DTV Data Transmission</vt:lpstr>
      <vt:lpstr>Transmission Modes</vt:lpstr>
      <vt:lpstr>3DTV for Mobile Devices</vt:lpstr>
      <vt:lpstr>How to make this work?</vt:lpstr>
      <vt:lpstr>Related Work</vt:lpstr>
      <vt:lpstr>Remote Rendering</vt:lpstr>
      <vt:lpstr>Future Work</vt:lpstr>
      <vt:lpstr>Future Work (cont’d)</vt:lpstr>
      <vt:lpstr>Conclusion</vt:lpstr>
      <vt:lpstr>Questions?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Videos – An Overview</dc:title>
  <dc:creator>matty</dc:creator>
  <cp:lastModifiedBy>matty</cp:lastModifiedBy>
  <cp:revision>158</cp:revision>
  <dcterms:created xsi:type="dcterms:W3CDTF">2011-01-08T17:58:56Z</dcterms:created>
  <dcterms:modified xsi:type="dcterms:W3CDTF">2011-01-11T01:32:54Z</dcterms:modified>
</cp:coreProperties>
</file>