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2.xml" ContentType="application/vnd.openxmlformats-officedocument.presentationml.notes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Default Extension="bin" ContentType="application/vnd.openxmlformats-officedocument.presentationml.printerSettings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Authors.xml" ContentType="application/vnd.openxmlformats-officedocument.presentationml.commentAuthor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Default Extension="png" ContentType="image/png"/>
  <Override PartName="/ppt/notesSlides/notesSlide9.xml" ContentType="application/vnd.openxmlformats-officedocument.presentationml.notesSlide+xml"/>
  <Default Extension="wmf" ContentType="image/x-wmf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1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9" r:id="rId3"/>
    <p:sldId id="299" r:id="rId4"/>
    <p:sldId id="300" r:id="rId5"/>
    <p:sldId id="320" r:id="rId6"/>
    <p:sldId id="333" r:id="rId7"/>
    <p:sldId id="321" r:id="rId8"/>
    <p:sldId id="302" r:id="rId9"/>
    <p:sldId id="304" r:id="rId10"/>
    <p:sldId id="305" r:id="rId11"/>
    <p:sldId id="306" r:id="rId12"/>
    <p:sldId id="308" r:id="rId13"/>
    <p:sldId id="307" r:id="rId14"/>
    <p:sldId id="334" r:id="rId15"/>
    <p:sldId id="324" r:id="rId16"/>
    <p:sldId id="309" r:id="rId17"/>
    <p:sldId id="325" r:id="rId18"/>
    <p:sldId id="310" r:id="rId19"/>
    <p:sldId id="311" r:id="rId20"/>
    <p:sldId id="335" r:id="rId21"/>
    <p:sldId id="312" r:id="rId22"/>
    <p:sldId id="313" r:id="rId23"/>
    <p:sldId id="314" r:id="rId24"/>
    <p:sldId id="336" r:id="rId25"/>
    <p:sldId id="315" r:id="rId26"/>
    <p:sldId id="32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Bear" initials="C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 horzBarState="maximized">
    <p:restoredLeft sz="12463" autoAdjust="0"/>
    <p:restoredTop sz="88754" autoAdjust="0"/>
  </p:normalViewPr>
  <p:slideViewPr>
    <p:cSldViewPr snapToObjects="1">
      <p:cViewPr>
        <p:scale>
          <a:sx n="100" d="100"/>
          <a:sy n="100" d="100"/>
        </p:scale>
        <p:origin x="-60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13CB0-923E-4BD9-87D5-3968C1EF4BB2}" type="datetimeFigureOut">
              <a:rPr lang="en-US" smtClean="0"/>
              <a:pPr/>
              <a:t>4/17/09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7E076-A7BF-4717-BCDE-B3C58132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4329B-C22F-4545-B746-7D7052224AA5}" type="datetimeFigureOut">
              <a:rPr lang="en-US" smtClean="0"/>
              <a:pPr/>
              <a:t>4/17/09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153B1-47ED-458F-A557-DBA299F4B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8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22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23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25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11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12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13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15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16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18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19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56" tIns="44880" rIns="89756" bIns="44880" anchor="b"/>
          <a:lstStyle/>
          <a:p>
            <a:pPr algn="r" defTabSz="897967"/>
            <a:fld id="{3D36871D-8868-438F-9C31-B6C7C01B634E}" type="slidenum">
              <a:rPr lang="en-US" sz="1100">
                <a:latin typeface="Times New Roman" pitchFamily="18" charset="0"/>
              </a:rPr>
              <a:pPr algn="r" defTabSz="897967"/>
              <a:t>21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44614" y="695476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2191"/>
            <a:ext cx="5481339" cy="411540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81DCD4C-40AD-43C7-BF56-2A1C3EB60E38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5440-7601-4CB6-A3A1-A767C7399248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757-C103-49ED-AEDA-61BA63A62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F78551-EF98-4982-A70C-5396BA9E0D93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7D2757-C103-49ED-AEDA-61BA63A62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ED28-01B6-4130-B723-DD2368D5C07D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7D2757-C103-49ED-AEDA-61BA63A62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2A9D-E504-46E2-BC11-D51591199E77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7D2757-C103-49ED-AEDA-61BA63A62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A31ACA3-3235-40A7-A94E-12746921F090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7D2757-C103-49ED-AEDA-61BA63A62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434337-24D7-4607-A11B-6BFF6203262B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7D2757-C103-49ED-AEDA-61BA63A62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B1A8-0360-48BE-B37D-4ACF7A83D4DE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7D2757-C103-49ED-AEDA-61BA63A62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76C6-5B86-4311-BBE4-7D926F4200A0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7D2757-C103-49ED-AEDA-61BA63A62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247B-EC87-414E-9F26-9F51823E4481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B2C6C6-F512-4BDB-ABB1-F754BC2B0F0F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7D2757-C103-49ED-AEDA-61BA63A62A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B10EA7-590A-425D-8DEE-EC499A02FFC2}" type="datetime1">
              <a:rPr lang="en-US" smtClean="0"/>
              <a:pPr/>
              <a:t>4/17/09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858B7C-D000-4A61-99BB-C907ECFB57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696200" cy="2057400"/>
          </a:xfrm>
        </p:spPr>
        <p:txBody>
          <a:bodyPr>
            <a:noAutofit/>
          </a:bodyPr>
          <a:lstStyle/>
          <a:p>
            <a:r>
              <a:rPr lang="en-US" sz="42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 Slicing in Mobile TV Broadcast Networks with Arbitrary Channel Bit Rates</a:t>
            </a:r>
            <a:endParaRPr lang="en-US" sz="4200" b="1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66810"/>
            <a:ext cx="7696200" cy="1295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Cheng-</a:t>
            </a:r>
            <a:r>
              <a:rPr lang="en-US" sz="2800" b="1" dirty="0" err="1" smtClean="0">
                <a:solidFill>
                  <a:srgbClr val="000090"/>
                </a:solidFill>
              </a:rPr>
              <a:t>Hsin</a:t>
            </a:r>
            <a:r>
              <a:rPr lang="en-US" sz="2800" b="1" dirty="0" smtClean="0">
                <a:solidFill>
                  <a:srgbClr val="000090"/>
                </a:solidFill>
              </a:rPr>
              <a:t> Hsu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Joint work with Dr. Mohamed </a:t>
            </a:r>
            <a:r>
              <a:rPr lang="en-US" sz="2800" dirty="0" err="1" smtClean="0">
                <a:solidFill>
                  <a:srgbClr val="000090"/>
                </a:solidFill>
              </a:rPr>
              <a:t>Hefeeda</a:t>
            </a:r>
            <a:endParaRPr lang="en-US" sz="2800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6172200"/>
            <a:ext cx="200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April 23, 2009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323820"/>
            <a:ext cx="4948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Simon Fraser University, Canada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9" name="Picture 10" descr="SFU_colour_wht-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313013" cy="971411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57" y="228600"/>
            <a:ext cx="8153400" cy="990600"/>
          </a:xfrm>
        </p:spPr>
        <p:txBody>
          <a:bodyPr/>
          <a:lstStyle/>
          <a:p>
            <a:r>
              <a:rPr lang="en-US" dirty="0" smtClean="0"/>
              <a:t>The Need for Different Bit Rates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5848350"/>
            <a:ext cx="8216900" cy="108585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Wide variations </a:t>
            </a:r>
            <a:r>
              <a:rPr lang="en-US" sz="2400" dirty="0" smtClean="0"/>
              <a:t>in quality (PSNR), a</a:t>
            </a:r>
            <a:r>
              <a:rPr lang="en-US" sz="2000" dirty="0" smtClean="0"/>
              <a:t>s high as 10—20 dB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409825"/>
            <a:ext cx="45243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 bwMode="auto">
          <a:xfrm rot="5400000">
            <a:off x="4400550" y="3475831"/>
            <a:ext cx="51435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597157" y="31358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10 dB</a:t>
            </a:r>
            <a:endParaRPr lang="en-US" sz="18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4870774" y="3575374"/>
            <a:ext cx="1075531" cy="33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55625" y="1581150"/>
            <a:ext cx="82169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114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Encode multiple video sequences using H.264/AVC codec at various bit rates, measure quality 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7" y="4721226"/>
            <a:ext cx="4329113" cy="2136774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Ensure no buffer violations for ALL TV channels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ym typeface="Wingdings" pitchFamily="2" charset="2"/>
              </a:rPr>
              <a:t>Difficult Problem </a:t>
            </a:r>
            <a:endParaRPr lang="en-GB" sz="2400" dirty="0" smtClean="0"/>
          </a:p>
          <a:p>
            <a:pPr marL="336550" indent="-336550" defTabSz="457200">
              <a:spcBef>
                <a:spcPts val="700"/>
              </a:spcBef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 smtClean="0"/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Burst Scheduling with </a:t>
            </a:r>
            <a:r>
              <a:rPr lang="en-US" i="1" dirty="0" smtClean="0"/>
              <a:t>Different</a:t>
            </a:r>
            <a:r>
              <a:rPr lang="en-US" dirty="0" smtClean="0"/>
              <a:t> Bit Rates 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574705" y="3552766"/>
            <a:ext cx="5334000" cy="3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598778" y="2546701"/>
            <a:ext cx="1997869" cy="9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12855" y="2400241"/>
            <a:ext cx="342900" cy="11334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13155" y="2400241"/>
            <a:ext cx="342900" cy="11334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1030" y="3047941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27030" y="2228790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R</a:t>
            </a:r>
            <a:endParaRPr lang="en-US" sz="2000" b="1" i="1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574704" y="2381191"/>
            <a:ext cx="4981576" cy="190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2180" y="1581091"/>
            <a:ext cx="115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Bit Rate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393855" y="2400241"/>
            <a:ext cx="914400" cy="11334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32080" y="2400241"/>
            <a:ext cx="161925" cy="11334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022380" y="3724216"/>
            <a:ext cx="24003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517680" y="3714690"/>
            <a:ext cx="19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Window </a:t>
            </a:r>
            <a:r>
              <a:rPr lang="en-US" sz="2000" b="1" i="1" dirty="0" err="1" smtClean="0"/>
              <a:t>p</a:t>
            </a:r>
            <a:endParaRPr lang="en-US" sz="2000" b="1" i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4260755" y="2400241"/>
            <a:ext cx="133350" cy="11334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838" y="3886200"/>
            <a:ext cx="4119562" cy="277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8918" y="1676400"/>
            <a:ext cx="8361362" cy="1066800"/>
          </a:xfrm>
        </p:spPr>
        <p:txBody>
          <a:bodyPr lIns="90000" tIns="46800" rIns="90000" bIns="46800">
            <a:normAutofit/>
          </a:bodyPr>
          <a:lstStyle/>
          <a:p>
            <a:pPr marL="656590" lvl="1" indent="-336550" defTabSz="457200"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000" dirty="0" smtClean="0"/>
              <a:t>Shifting bursts in time can lead to </a:t>
            </a:r>
            <a:r>
              <a:rPr lang="en-GB" sz="3000" dirty="0" err="1" smtClean="0"/>
              <a:t>playout</a:t>
            </a:r>
            <a:r>
              <a:rPr lang="en-GB" sz="3000" dirty="0" smtClean="0"/>
              <a:t> glitches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Challenge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01638" y="37322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6200" y="2895600"/>
            <a:ext cx="2883932" cy="2971800"/>
            <a:chOff x="621268" y="3733800"/>
            <a:chExt cx="2883932" cy="2971800"/>
          </a:xfrm>
        </p:grpSpPr>
        <p:sp>
          <p:nvSpPr>
            <p:cNvPr id="28" name="TextBox 27"/>
            <p:cNvSpPr txBox="1"/>
            <p:nvPr/>
          </p:nvSpPr>
          <p:spPr>
            <a:xfrm>
              <a:off x="2841512" y="6336268"/>
              <a:ext cx="663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90600" y="6296025"/>
              <a:ext cx="2514600" cy="1588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-177403" y="5129610"/>
              <a:ext cx="2334420" cy="1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676400" y="3733800"/>
              <a:ext cx="304800" cy="6858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 flipH="1">
              <a:off x="890191" y="5509815"/>
              <a:ext cx="885825" cy="686594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1233488" y="5548313"/>
              <a:ext cx="1190626" cy="304801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2667000" y="3733800"/>
              <a:ext cx="304800" cy="6858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6200000" flipH="1">
              <a:off x="1881587" y="5219302"/>
              <a:ext cx="885825" cy="686594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2224885" y="5257798"/>
              <a:ext cx="1190626" cy="304801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90602" y="4800600"/>
              <a:ext cx="2514598" cy="158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6200000">
              <a:off x="815" y="5334815"/>
              <a:ext cx="1610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Buffer Fullness</a:t>
              </a: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2872187" y="4929586"/>
              <a:ext cx="581028" cy="380202"/>
            </a:xfrm>
            <a:prstGeom prst="lin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124200" y="2895600"/>
            <a:ext cx="2895600" cy="3352800"/>
            <a:chOff x="3124200" y="3505200"/>
            <a:chExt cx="2895600" cy="3352800"/>
          </a:xfrm>
        </p:grpSpPr>
        <p:grpSp>
          <p:nvGrpSpPr>
            <p:cNvPr id="34" name="Group 33"/>
            <p:cNvGrpSpPr/>
            <p:nvPr/>
          </p:nvGrpSpPr>
          <p:grpSpPr>
            <a:xfrm>
              <a:off x="3124200" y="3505200"/>
              <a:ext cx="2883932" cy="2971801"/>
              <a:chOff x="621268" y="3733800"/>
              <a:chExt cx="2883932" cy="297180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841512" y="6336268"/>
                <a:ext cx="663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990600" y="6296025"/>
                <a:ext cx="2514600" cy="1588"/>
              </a:xfrm>
              <a:prstGeom prst="line">
                <a:avLst/>
              </a:prstGeom>
              <a:ln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-177403" y="5129610"/>
                <a:ext cx="2334420" cy="1"/>
              </a:xfrm>
              <a:prstGeom prst="line">
                <a:avLst/>
              </a:prstGeom>
              <a:ln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unded Rectangle 37"/>
              <p:cNvSpPr/>
              <p:nvPr/>
            </p:nvSpPr>
            <p:spPr>
              <a:xfrm>
                <a:off x="1916668" y="3733800"/>
                <a:ext cx="304800" cy="6858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16200000" flipH="1">
                <a:off x="805537" y="5594468"/>
                <a:ext cx="1295403" cy="926863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1473755" y="5957886"/>
                <a:ext cx="1190626" cy="304801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ounded Rectangle 40"/>
              <p:cNvSpPr/>
              <p:nvPr/>
            </p:nvSpPr>
            <p:spPr>
              <a:xfrm>
                <a:off x="2667000" y="3733800"/>
                <a:ext cx="304800" cy="6858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2199366" y="5537080"/>
                <a:ext cx="490536" cy="446326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2224885" y="5257798"/>
                <a:ext cx="1190626" cy="304801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90602" y="4800600"/>
                <a:ext cx="251459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 rot="16200000">
                <a:off x="815" y="5334815"/>
                <a:ext cx="1610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Buffer Fullness</a:t>
                </a:r>
                <a:endParaRPr lang="en-US" dirty="0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2872187" y="4929586"/>
                <a:ext cx="581028" cy="380202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3507123" y="6396335"/>
              <a:ext cx="2512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Buffer Underflow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82268" y="2895600"/>
            <a:ext cx="2883932" cy="3352800"/>
            <a:chOff x="6082268" y="3505200"/>
            <a:chExt cx="2883932" cy="3352800"/>
          </a:xfrm>
        </p:grpSpPr>
        <p:grpSp>
          <p:nvGrpSpPr>
            <p:cNvPr id="47" name="Group 46"/>
            <p:cNvGrpSpPr/>
            <p:nvPr/>
          </p:nvGrpSpPr>
          <p:grpSpPr>
            <a:xfrm>
              <a:off x="6082268" y="3505200"/>
              <a:ext cx="2883932" cy="2971800"/>
              <a:chOff x="621268" y="3733800"/>
              <a:chExt cx="2883932" cy="297180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841512" y="6336268"/>
                <a:ext cx="663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990600" y="6296025"/>
                <a:ext cx="2514600" cy="1588"/>
              </a:xfrm>
              <a:prstGeom prst="line">
                <a:avLst/>
              </a:prstGeom>
              <a:ln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-177403" y="5129610"/>
                <a:ext cx="2334420" cy="1"/>
              </a:xfrm>
              <a:prstGeom prst="line">
                <a:avLst/>
              </a:prstGeom>
              <a:ln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ounded Rectangle 50"/>
              <p:cNvSpPr/>
              <p:nvPr/>
            </p:nvSpPr>
            <p:spPr>
              <a:xfrm>
                <a:off x="1676400" y="3733800"/>
                <a:ext cx="304800" cy="6858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890191" y="5509815"/>
                <a:ext cx="885825" cy="686594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233488" y="5548313"/>
                <a:ext cx="1190626" cy="304801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ounded Rectangle 53"/>
              <p:cNvSpPr/>
              <p:nvPr/>
            </p:nvSpPr>
            <p:spPr>
              <a:xfrm>
                <a:off x="2387600" y="3733800"/>
                <a:ext cx="304800" cy="6858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1924844" y="5176044"/>
                <a:ext cx="595316" cy="482599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2020890" y="4967288"/>
                <a:ext cx="1190626" cy="304801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990602" y="4800600"/>
                <a:ext cx="2514598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 rot="16200000">
                <a:off x="815" y="5334815"/>
                <a:ext cx="1610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Buffer Fullness</a:t>
                </a:r>
                <a:endParaRPr lang="en-US" dirty="0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2668191" y="4639072"/>
                <a:ext cx="581028" cy="380202"/>
              </a:xfrm>
              <a:prstGeom prst="line">
                <a:avLst/>
              </a:prstGeom>
              <a:ln w="254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6497844" y="6396335"/>
              <a:ext cx="2341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Buffer Overflow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Right Arrow 66"/>
          <p:cNvSpPr/>
          <p:nvPr/>
        </p:nvSpPr>
        <p:spPr>
          <a:xfrm>
            <a:off x="1447800" y="3124200"/>
            <a:ext cx="445532" cy="228600"/>
          </a:xfrm>
          <a:prstGeom prst="right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10800000">
            <a:off x="1670566" y="3124200"/>
            <a:ext cx="445532" cy="228600"/>
          </a:xfrm>
          <a:prstGeom prst="right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1975" y="1725613"/>
            <a:ext cx="8404225" cy="4751387"/>
          </a:xfrm>
        </p:spPr>
        <p:txBody>
          <a:bodyPr lIns="90000" tIns="46800" rIns="90000" bIns="46800">
            <a:normAutofit/>
          </a:bodyPr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Theorem: Burst Scheduling to minimize energy consumption for TV channels with arbitrary bit rates is </a:t>
            </a:r>
            <a:r>
              <a:rPr lang="en-GB" dirty="0" smtClean="0">
                <a:solidFill>
                  <a:srgbClr val="FF0000"/>
                </a:solidFill>
              </a:rPr>
              <a:t>NP-Complete</a:t>
            </a:r>
            <a:r>
              <a:rPr lang="en-GB" dirty="0" smtClean="0"/>
              <a:t> 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Proof Sketch: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We show that minimizing energy consumption is the same as minimizing number of bursts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Then, we reduce the task sequencing problem with release times and deadlines problem to it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We can </a:t>
            </a:r>
            <a:r>
              <a:rPr lang="en-GB" dirty="0" smtClean="0">
                <a:solidFill>
                  <a:srgbClr val="FF0000"/>
                </a:solidFill>
              </a:rPr>
              <a:t>NOT </a:t>
            </a:r>
            <a:r>
              <a:rPr lang="en-GB" dirty="0" smtClean="0"/>
              <a:t>optimally solve it in </a:t>
            </a:r>
            <a:r>
              <a:rPr lang="en-GB" dirty="0" smtClean="0">
                <a:solidFill>
                  <a:srgbClr val="FF0000"/>
                </a:solidFill>
              </a:rPr>
              <a:t>Real Time</a:t>
            </a:r>
          </a:p>
          <a:p>
            <a:pPr marL="336550" indent="-336550" defTabSz="457200">
              <a:spcBef>
                <a:spcPts val="700"/>
              </a:spcBef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Harness 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81550" y="3032125"/>
          <a:ext cx="114300" cy="177800"/>
        </p:xfrm>
        <a:graphic>
          <a:graphicData uri="http://schemas.openxmlformats.org/presentationml/2006/ole">
            <p:oleObj spid="_x0000_s362498" name="Equation" r:id="rId4" imgW="114120" imgH="177480" progId="">
              <p:embed/>
            </p:oleObj>
          </a:graphicData>
        </a:graphic>
      </p:graphicFrame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Saving energy on mobile devices in mobile TV </a:t>
            </a:r>
            <a:r>
              <a:rPr lang="en-US" dirty="0" smtClean="0"/>
              <a:t>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Solution and Analysis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Efficient approximation algorithm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With simulations and</a:t>
            </a:r>
            <a:r>
              <a:rPr lang="en-US" dirty="0" smtClean="0"/>
              <a:t> a real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589088"/>
            <a:ext cx="8361362" cy="5116512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Observation: Hardness is due to tightly-coupled constraints: no burst collision &amp; no buffer violation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could not use previous machine scheduling solutions, because they will produce buffer violations 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ym typeface="Wingdings" pitchFamily="2" charset="2"/>
              </a:rPr>
              <a:t>Our idea: decouple them!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ym typeface="Wingdings" pitchFamily="2" charset="2"/>
              </a:rPr>
              <a:t>Transform problem to a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buffer violation-free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problem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ym typeface="Wingdings" pitchFamily="2" charset="2"/>
              </a:rPr>
              <a:t>Solve the transformed problem efficiently 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ym typeface="Wingdings" pitchFamily="2" charset="2"/>
              </a:rPr>
              <a:t>Convert the solution back to the original problem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Ensure </a:t>
            </a:r>
            <a:r>
              <a:rPr lang="en-GB" dirty="0" smtClean="0">
                <a:sym typeface="Wingdings" pitchFamily="2" charset="2"/>
              </a:rPr>
              <a:t>correctness and bound optimality gap in all steps</a:t>
            </a:r>
            <a:endParaRPr lang="en-GB" dirty="0" smtClean="0"/>
          </a:p>
          <a:p>
            <a:pPr marL="336550" indent="-336550" defTabSz="457200">
              <a:spcBef>
                <a:spcPts val="700"/>
              </a:spcBef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Solution Approach</a:t>
            </a:r>
            <a:endParaRPr lang="en-US" dirty="0" smtClean="0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25687"/>
            <a:ext cx="8361362" cy="3136900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Transform idea: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Divide receiver buffer into two: </a:t>
            </a:r>
            <a:r>
              <a:rPr lang="en-GB" i="1" dirty="0" smtClean="0"/>
              <a:t>B</a:t>
            </a:r>
            <a:r>
              <a:rPr lang="en-GB" dirty="0" smtClean="0"/>
              <a:t> and </a:t>
            </a:r>
            <a:r>
              <a:rPr lang="en-GB" i="1" dirty="0" smtClean="0"/>
              <a:t>B’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Drain </a:t>
            </a:r>
            <a:r>
              <a:rPr lang="en-GB" i="1" dirty="0" smtClean="0"/>
              <a:t>B</a:t>
            </a:r>
            <a:r>
              <a:rPr lang="en-GB" dirty="0" smtClean="0"/>
              <a:t> while filling </a:t>
            </a:r>
            <a:r>
              <a:rPr lang="en-GB" i="1" dirty="0" smtClean="0"/>
              <a:t>B’</a:t>
            </a:r>
            <a:r>
              <a:rPr lang="en-GB" dirty="0" smtClean="0"/>
              <a:t> and vice versa 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Divide each</a:t>
            </a:r>
            <a:r>
              <a:rPr lang="en-GB" dirty="0" smtClean="0"/>
              <a:t> scheduling </a:t>
            </a:r>
            <a:r>
              <a:rPr lang="en-GB" dirty="0" smtClean="0"/>
              <a:t>frame </a:t>
            </a:r>
            <a:r>
              <a:rPr lang="en-GB" i="1" dirty="0" err="1" smtClean="0"/>
              <a:t>p</a:t>
            </a:r>
            <a:r>
              <a:rPr lang="en-GB" dirty="0" smtClean="0"/>
              <a:t> </a:t>
            </a:r>
            <a:r>
              <a:rPr lang="en-GB" dirty="0" smtClean="0"/>
              <a:t>into multiple</a:t>
            </a:r>
            <a:r>
              <a:rPr lang="en-GB" dirty="0" smtClean="0"/>
              <a:t> </a:t>
            </a:r>
            <a:r>
              <a:rPr lang="en-GB" dirty="0" err="1" smtClean="0"/>
              <a:t>subframes</a:t>
            </a:r>
            <a:endParaRPr lang="en-GB" dirty="0" smtClean="0"/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Schedule bursts </a:t>
            </a:r>
            <a:r>
              <a:rPr lang="en-GB" dirty="0" err="1" smtClean="0"/>
              <a:t>s.t</a:t>
            </a:r>
            <a:r>
              <a:rPr lang="en-GB" dirty="0" smtClean="0"/>
              <a:t>. bits received in a preceding frame = bits consumed in current frame</a:t>
            </a:r>
          </a:p>
          <a:p>
            <a:pPr marL="416560" indent="-33655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46075"/>
            <a:ext cx="8496300" cy="568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Double Buffering Scheduling (DBS)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71735" y="4495801"/>
            <a:ext cx="8615065" cy="2133600"/>
            <a:chOff x="71735" y="4495801"/>
            <a:chExt cx="8615065" cy="21336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33400" y="5564188"/>
              <a:ext cx="815340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39045" y="5613663"/>
              <a:ext cx="1958723" cy="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384846" y="5629865"/>
              <a:ext cx="1995101" cy="39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583850" y="5631851"/>
              <a:ext cx="1995098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56122" y="5627755"/>
              <a:ext cx="1928946" cy="159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6200000">
              <a:off x="386620" y="4729248"/>
              <a:ext cx="928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</a:rPr>
                <a:t>Buf</a:t>
              </a:r>
              <a:r>
                <a:rPr lang="en-US" sz="2400" dirty="0" smtClean="0">
                  <a:solidFill>
                    <a:srgbClr val="FF0000"/>
                  </a:solidFill>
                </a:rPr>
                <a:t> 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36329" y="5858087"/>
              <a:ext cx="1008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8000"/>
                  </a:solidFill>
                </a:rPr>
                <a:t>Buf</a:t>
              </a:r>
              <a:r>
                <a:rPr lang="en-US" sz="2400" dirty="0" smtClean="0">
                  <a:solidFill>
                    <a:srgbClr val="008000"/>
                  </a:solidFill>
                </a:rPr>
                <a:t> B’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-302826" y="5193529"/>
              <a:ext cx="1210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Fullness</a:t>
              </a:r>
              <a:endParaRPr lang="en-US" sz="24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18406" y="4634303"/>
            <a:ext cx="2362994" cy="1968784"/>
            <a:chOff x="1218406" y="4634303"/>
            <a:chExt cx="2362994" cy="1968784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868954" y="4983755"/>
              <a:ext cx="928300" cy="2293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1218407" y="5564188"/>
              <a:ext cx="2362993" cy="900112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290133" y="4993474"/>
              <a:ext cx="6894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FF0000"/>
                  </a:solidFill>
                </a:rPr>
                <a:t>Fill</a:t>
              </a:r>
              <a:endParaRPr lang="en-US" sz="2200" i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34835" y="6172200"/>
              <a:ext cx="9559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8000"/>
                  </a:solidFill>
                </a:rPr>
                <a:t>Drain</a:t>
              </a:r>
              <a:endParaRPr lang="en-US" sz="2200" i="1" dirty="0">
                <a:solidFill>
                  <a:srgbClr val="008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447802" y="4660900"/>
              <a:ext cx="2133598" cy="47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581400" y="4648200"/>
            <a:ext cx="2438399" cy="1863268"/>
            <a:chOff x="3581400" y="4648200"/>
            <a:chExt cx="2438399" cy="1863268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>
              <a:off x="3656806" y="4664076"/>
              <a:ext cx="2362993" cy="900112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495800" y="5564189"/>
              <a:ext cx="1448592" cy="900111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53000" y="6080581"/>
              <a:ext cx="6894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008000"/>
                  </a:solidFill>
                </a:rPr>
                <a:t>Fill</a:t>
              </a:r>
              <a:endParaRPr lang="en-US" sz="2200" i="1" dirty="0">
                <a:solidFill>
                  <a:srgbClr val="008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800" y="4648200"/>
              <a:ext cx="9559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FF0000"/>
                  </a:solidFill>
                </a:rPr>
                <a:t>Drain</a:t>
              </a:r>
              <a:endParaRPr lang="en-US" sz="22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3581400" y="6464300"/>
              <a:ext cx="914400" cy="2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019800" y="4562587"/>
            <a:ext cx="2364583" cy="2066813"/>
            <a:chOff x="6019800" y="4562587"/>
            <a:chExt cx="2364583" cy="2066813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>
              <a:off x="6019800" y="5564189"/>
              <a:ext cx="2362992" cy="900112"/>
            </a:xfrm>
            <a:prstGeom prst="straightConnector1">
              <a:avLst/>
            </a:prstGeom>
            <a:ln w="25400">
              <a:solidFill>
                <a:srgbClr val="008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397197" y="5079088"/>
              <a:ext cx="723762" cy="4835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854397" y="4562587"/>
              <a:ext cx="6894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 smtClean="0">
                  <a:solidFill>
                    <a:srgbClr val="FF0000"/>
                  </a:solidFill>
                </a:rPr>
                <a:t>Fill</a:t>
              </a:r>
              <a:endParaRPr lang="en-US" sz="2200" i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97197" y="6198513"/>
              <a:ext cx="9559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 smtClean="0">
                  <a:solidFill>
                    <a:srgbClr val="008000"/>
                  </a:solidFill>
                </a:rPr>
                <a:t>Drain</a:t>
              </a:r>
              <a:endParaRPr lang="en-US" sz="2200" i="1" dirty="0">
                <a:solidFill>
                  <a:srgbClr val="008000"/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7543800" y="4817380"/>
              <a:ext cx="417742" cy="2617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120959" y="5079087"/>
              <a:ext cx="422841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7961542" y="4817379"/>
              <a:ext cx="422841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021392" y="5583227"/>
              <a:ext cx="422841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 Algorithm: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latin typeface="Courier"/>
              </a:rPr>
              <a:t>//</a:t>
            </a:r>
            <a:r>
              <a:rPr lang="en-US" sz="2000" dirty="0" smtClean="0">
                <a:latin typeface="Courier"/>
              </a:rPr>
              <a:t> double </a:t>
            </a:r>
            <a:r>
              <a:rPr lang="en-US" sz="2000" dirty="0" smtClean="0">
                <a:latin typeface="Courier"/>
              </a:rPr>
              <a:t>buffering transform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latin typeface="Courier"/>
              </a:rPr>
              <a:t>For each TV channel, divide the scheduling</a:t>
            </a:r>
            <a:r>
              <a:rPr lang="en-US" sz="2000" dirty="0" smtClean="0">
                <a:latin typeface="Courier"/>
              </a:rPr>
              <a:t> frame into </a:t>
            </a:r>
            <a:r>
              <a:rPr lang="en-US" sz="2000" dirty="0" smtClean="0">
                <a:latin typeface="Courier"/>
              </a:rPr>
              <a:t>multiple</a:t>
            </a:r>
            <a:r>
              <a:rPr lang="en-US" sz="2000" dirty="0" smtClean="0">
                <a:latin typeface="Courier"/>
              </a:rPr>
              <a:t> </a:t>
            </a:r>
            <a:r>
              <a:rPr lang="en-US" sz="2000" dirty="0" err="1" smtClean="0">
                <a:latin typeface="Courier"/>
              </a:rPr>
              <a:t>subframes</a:t>
            </a:r>
            <a:r>
              <a:rPr lang="en-US" sz="2000" dirty="0" smtClean="0">
                <a:latin typeface="Courier"/>
              </a:rPr>
              <a:t> based </a:t>
            </a:r>
            <a:r>
              <a:rPr lang="en-US" sz="2000" dirty="0" smtClean="0">
                <a:latin typeface="Courier"/>
              </a:rPr>
              <a:t>on its encoding </a:t>
            </a:r>
            <a:r>
              <a:rPr lang="en-US" sz="2000" dirty="0" smtClean="0">
                <a:latin typeface="Courier"/>
              </a:rPr>
              <a:t>bit rate </a:t>
            </a:r>
            <a:endParaRPr lang="en-US" sz="2000" dirty="0" smtClean="0">
              <a:latin typeface="Courier"/>
            </a:endParaRP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latin typeface="Courier"/>
              </a:rPr>
              <a:t>// note that each</a:t>
            </a:r>
            <a:r>
              <a:rPr lang="en-US" sz="2000" dirty="0" smtClean="0">
                <a:latin typeface="Courier"/>
              </a:rPr>
              <a:t> frame is </a:t>
            </a:r>
            <a:r>
              <a:rPr lang="en-US" sz="2000" dirty="0" smtClean="0">
                <a:latin typeface="Courier"/>
              </a:rPr>
              <a:t>specified by </a:t>
            </a:r>
            <a:r>
              <a:rPr lang="en-US" sz="2000" dirty="0" smtClean="0">
                <a:latin typeface="Courier"/>
              </a:rPr>
              <a:t>&lt;</a:t>
            </a:r>
            <a:r>
              <a:rPr lang="en-US" sz="2000" dirty="0" err="1" smtClean="0">
                <a:latin typeface="Courier"/>
              </a:rPr>
              <a:t>start_time</a:t>
            </a:r>
            <a:r>
              <a:rPr lang="en-US" sz="2000" dirty="0" smtClean="0">
                <a:latin typeface="Courier"/>
              </a:rPr>
              <a:t>, </a:t>
            </a:r>
            <a:r>
              <a:rPr lang="en-US" sz="2000" dirty="0" err="1" smtClean="0">
                <a:latin typeface="Courier"/>
              </a:rPr>
              <a:t>target</a:t>
            </a:r>
            <a:r>
              <a:rPr lang="en-US" sz="2000" dirty="0" err="1" smtClean="0">
                <a:latin typeface="Courier"/>
              </a:rPr>
              <a:t>_burst</a:t>
            </a:r>
            <a:r>
              <a:rPr lang="en-US" sz="2000" dirty="0" err="1" smtClean="0">
                <a:latin typeface="Courier"/>
              </a:rPr>
              <a:t>_length</a:t>
            </a:r>
            <a:r>
              <a:rPr lang="en-US" sz="2000" dirty="0" smtClean="0">
                <a:latin typeface="Courier"/>
              </a:rPr>
              <a:t>, </a:t>
            </a:r>
            <a:r>
              <a:rPr lang="en-US" sz="2000" dirty="0" err="1" smtClean="0">
                <a:latin typeface="Courier"/>
              </a:rPr>
              <a:t>end_time</a:t>
            </a:r>
            <a:r>
              <a:rPr lang="en-US" sz="2000" dirty="0" smtClean="0">
                <a:latin typeface="Courier"/>
              </a:rPr>
              <a:t>&gt;</a:t>
            </a:r>
            <a:endParaRPr lang="en-US" sz="2000" dirty="0" smtClean="0">
              <a:latin typeface="Courier"/>
            </a:endParaRP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000" dirty="0" smtClean="0">
              <a:latin typeface="Courier"/>
            </a:endParaRP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latin typeface="Courier"/>
              </a:rPr>
              <a:t>//</a:t>
            </a:r>
            <a:r>
              <a:rPr lang="en-US" sz="2000" dirty="0" smtClean="0">
                <a:latin typeface="Courier"/>
              </a:rPr>
              <a:t> burst scheduling based on decision points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latin typeface="Courier"/>
              </a:rPr>
              <a:t>For each decision point </a:t>
            </a:r>
            <a:r>
              <a:rPr lang="en-US" sz="2000" i="1" dirty="0" err="1" smtClean="0">
                <a:latin typeface="Courier"/>
              </a:rPr>
              <a:t>t</a:t>
            </a:r>
            <a:r>
              <a:rPr lang="en-US" sz="2000" dirty="0" smtClean="0">
                <a:latin typeface="Courier"/>
              </a:rPr>
              <a:t>, schedule a burst from time </a:t>
            </a:r>
            <a:r>
              <a:rPr lang="en-US" sz="2000" i="1" dirty="0" err="1" smtClean="0">
                <a:latin typeface="Courier"/>
              </a:rPr>
              <a:t>t</a:t>
            </a:r>
            <a:r>
              <a:rPr lang="en-US" sz="2000" i="1" dirty="0" smtClean="0">
                <a:latin typeface="Courier"/>
              </a:rPr>
              <a:t> </a:t>
            </a:r>
            <a:r>
              <a:rPr lang="en-US" sz="2000" dirty="0" smtClean="0">
                <a:latin typeface="Courier"/>
              </a:rPr>
              <a:t>to </a:t>
            </a:r>
            <a:r>
              <a:rPr lang="en-US" sz="2000" i="1" dirty="0" err="1" smtClean="0">
                <a:latin typeface="Courier"/>
              </a:rPr>
              <a:t>t</a:t>
            </a:r>
            <a:r>
              <a:rPr lang="en-US" sz="2000" i="1" baseline="-25000" dirty="0" err="1" smtClean="0">
                <a:latin typeface="Courier"/>
              </a:rPr>
              <a:t>n</a:t>
            </a:r>
            <a:r>
              <a:rPr lang="en-US" sz="2000" i="1" dirty="0" smtClean="0">
                <a:latin typeface="Courier"/>
              </a:rPr>
              <a:t> </a:t>
            </a:r>
            <a:r>
              <a:rPr lang="en-US" sz="2000" dirty="0" smtClean="0">
                <a:latin typeface="Courier"/>
              </a:rPr>
              <a:t>for</a:t>
            </a:r>
            <a:r>
              <a:rPr lang="en-US" sz="2000" dirty="0" smtClean="0">
                <a:latin typeface="Courier"/>
              </a:rPr>
              <a:t> </a:t>
            </a:r>
            <a:r>
              <a:rPr lang="en-US" sz="2000" dirty="0" smtClean="0">
                <a:latin typeface="Courier"/>
              </a:rPr>
              <a:t>the </a:t>
            </a:r>
            <a:r>
              <a:rPr lang="en-US" sz="2000" dirty="0" err="1" smtClean="0">
                <a:latin typeface="Courier"/>
              </a:rPr>
              <a:t>subframe</a:t>
            </a:r>
            <a:r>
              <a:rPr lang="en-US" sz="2000" dirty="0" smtClean="0">
                <a:latin typeface="Courier"/>
              </a:rPr>
              <a:t> </a:t>
            </a:r>
            <a:r>
              <a:rPr lang="en-US" sz="2000" dirty="0" smtClean="0">
                <a:latin typeface="Courier"/>
              </a:rPr>
              <a:t>with </a:t>
            </a:r>
            <a:r>
              <a:rPr lang="en-US" sz="2000" dirty="0" smtClean="0">
                <a:latin typeface="Courier"/>
              </a:rPr>
              <a:t>the smallest</a:t>
            </a:r>
            <a:r>
              <a:rPr lang="en-US" sz="2000" dirty="0" smtClean="0">
                <a:latin typeface="Courier"/>
              </a:rPr>
              <a:t> </a:t>
            </a:r>
            <a:r>
              <a:rPr lang="en-US" sz="2000" dirty="0" err="1" smtClean="0">
                <a:latin typeface="Courier"/>
              </a:rPr>
              <a:t>end_time</a:t>
            </a:r>
            <a:r>
              <a:rPr lang="en-US" sz="2000" dirty="0" smtClean="0">
                <a:latin typeface="Courier"/>
              </a:rPr>
              <a:t>, </a:t>
            </a:r>
            <a:r>
              <a:rPr lang="en-US" sz="2000" dirty="0" smtClean="0">
                <a:latin typeface="Courier"/>
              </a:rPr>
              <a:t>where </a:t>
            </a:r>
            <a:r>
              <a:rPr lang="en-US" sz="2000" i="1" dirty="0" err="1" smtClean="0">
                <a:latin typeface="Courier"/>
              </a:rPr>
              <a:t>t</a:t>
            </a:r>
            <a:r>
              <a:rPr lang="en-US" sz="2000" i="1" baseline="-25000" dirty="0" err="1" smtClean="0">
                <a:latin typeface="Courier"/>
              </a:rPr>
              <a:t>n</a:t>
            </a:r>
            <a:r>
              <a:rPr lang="en-US" sz="2000" i="1" baseline="-25000" dirty="0" smtClean="0">
                <a:latin typeface="Courier"/>
              </a:rPr>
              <a:t> </a:t>
            </a:r>
            <a:r>
              <a:rPr lang="en-US" sz="2000" dirty="0" smtClean="0">
                <a:latin typeface="Courier"/>
              </a:rPr>
              <a:t>is the next decision point </a:t>
            </a:r>
            <a:endParaRPr lang="en-US" sz="2000" dirty="0">
              <a:latin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89088"/>
            <a:ext cx="8361362" cy="4811712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Theorem: Any feasible schedule for the transformed problem is a valid schedule for the original problem. 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Also a schedule will be found </a:t>
            </a:r>
            <a:r>
              <a:rPr lang="en-GB" dirty="0" err="1" smtClean="0"/>
              <a:t>iff</a:t>
            </a:r>
            <a:r>
              <a:rPr lang="en-GB" dirty="0" smtClean="0"/>
              <a:t> one exists. 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Theorem: The approximation factor is: </a:t>
            </a:r>
          </a:p>
          <a:p>
            <a:pPr marL="336550" indent="-336550" defTabSz="457200"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How good is this?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Correctness and Performance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86200"/>
            <a:ext cx="4348162" cy="10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5797551"/>
            <a:ext cx="8361362" cy="831849"/>
          </a:xfrm>
        </p:spPr>
        <p:txBody>
          <a:bodyPr lIns="90000" tIns="46800" rIns="90000" bIns="46800">
            <a:normAutofit fontScale="92500" lnSpcReduction="20000"/>
          </a:bodyPr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20 channels (R = 7.62 Mbps), energy saving</a:t>
            </a:r>
            <a:r>
              <a:rPr lang="en-GB" dirty="0" smtClean="0"/>
              <a:t> </a:t>
            </a:r>
            <a:r>
              <a:rPr lang="en-GB" dirty="0" smtClean="0"/>
              <a:t>achieved by the algorithm </a:t>
            </a:r>
            <a:r>
              <a:rPr lang="en-GB" dirty="0" smtClean="0"/>
              <a:t>is </a:t>
            </a:r>
            <a:r>
              <a:rPr lang="en-GB" dirty="0" smtClean="0"/>
              <a:t>5% less than the optimal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Approximation Factor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1600200"/>
            <a:ext cx="5795962" cy="408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 bwMode="auto">
          <a:xfrm rot="5400000" flipH="1" flipV="1">
            <a:off x="2695574" y="3887141"/>
            <a:ext cx="2362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Motivation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Saving energy on mobile devices in mobile TV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Solution and Analysis</a:t>
            </a:r>
          </a:p>
          <a:p>
            <a:pPr lvl="1"/>
            <a:r>
              <a:rPr lang="en-US" dirty="0" smtClean="0"/>
              <a:t>Efficient approximation algorithm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With simulations and</a:t>
            </a:r>
            <a:r>
              <a:rPr lang="en-US" dirty="0" smtClean="0"/>
              <a:t> a real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Saving energy on mobile devices in mobile TV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Solution and Analysis</a:t>
            </a:r>
          </a:p>
          <a:p>
            <a:pPr lvl="1"/>
            <a:r>
              <a:rPr lang="en-US" dirty="0" smtClean="0"/>
              <a:t>Efficient approximation algorithm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With simulations 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 real </a:t>
            </a:r>
            <a:r>
              <a:rPr lang="en-US" b="1" dirty="0" err="1" smtClean="0">
                <a:solidFill>
                  <a:srgbClr val="FF0000"/>
                </a:solidFill>
              </a:rPr>
              <a:t>testbed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Conclusion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76400"/>
            <a:ext cx="4419600" cy="741816"/>
          </a:xfrm>
        </p:spPr>
        <p:txBody>
          <a:bodyPr lIns="90000" tIns="46800" rIns="90000" bIns="46800">
            <a:normAutofit/>
          </a:bodyPr>
          <a:lstStyle/>
          <a:p>
            <a:pPr marL="336550" indent="-336550" defTabSz="457200"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Broadcast 12 TV </a:t>
            </a:r>
            <a:r>
              <a:rPr lang="en-GB" dirty="0" smtClean="0"/>
              <a:t>channels</a:t>
            </a:r>
            <a:endParaRPr lang="en-GB" sz="2353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Empirical </a:t>
            </a:r>
            <a:r>
              <a:rPr lang="en-US" dirty="0" smtClean="0"/>
              <a:t>Evaluation</a:t>
            </a:r>
            <a:endParaRPr lang="en-US" dirty="0" smtClean="0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769" y="2619375"/>
            <a:ext cx="8157024" cy="31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01638" y="5743575"/>
            <a:ext cx="8361362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6550" marR="0" lvl="0" indent="-3365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114FFF"/>
              </a:buClr>
              <a:buSzTx/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buffer violations</a:t>
            </a:r>
          </a:p>
          <a:p>
            <a:pPr marL="336550" marR="0" lvl="0" indent="-3365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114FFF"/>
              </a:buClr>
              <a:buSzTx/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b="1" kern="0" dirty="0" smtClean="0">
                <a:solidFill>
                  <a:srgbClr val="0000FF"/>
                </a:solidFill>
                <a:latin typeface="+mn-lt"/>
              </a:rPr>
              <a:t>Notice the buffer dynamics are different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6550" marR="0" lvl="0" indent="-3365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114FFF"/>
              </a:buClr>
              <a:buSzTx/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2267" y="1715867"/>
            <a:ext cx="8361362" cy="1088565"/>
          </a:xfrm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Compare against a </a:t>
            </a:r>
            <a:r>
              <a:rPr lang="en-GB" dirty="0" smtClean="0">
                <a:solidFill>
                  <a:srgbClr val="FF0000"/>
                </a:solidFill>
              </a:rPr>
              <a:t>conservative </a:t>
            </a:r>
            <a:r>
              <a:rPr lang="en-GB" dirty="0" smtClean="0"/>
              <a:t>upper bound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Broadcast channels one by one 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Near-</a:t>
            </a:r>
            <a:r>
              <a:rPr lang="en-US" dirty="0" smtClean="0"/>
              <a:t>Optimality in Energy Saving</a:t>
            </a:r>
            <a:endParaRPr lang="en-US" dirty="0" smtClean="0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01638" y="5132388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1545" y="2746336"/>
            <a:ext cx="5738362" cy="397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3410" y="3740610"/>
            <a:ext cx="2943904" cy="1792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6550" marR="0" lvl="0" indent="-3365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114FFF"/>
              </a:buClr>
              <a:buSzTx/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Gap &lt; 7%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5647418"/>
            <a:ext cx="8361362" cy="905782"/>
          </a:xfrm>
        </p:spPr>
        <p:txBody>
          <a:bodyPr lIns="90000" tIns="46800" rIns="90000" bIns="46800">
            <a:normAutofit fontScale="77500" lnSpcReduction="20000"/>
          </a:bodyPr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Running time for a 10-sec window is  &lt; </a:t>
            </a:r>
            <a:r>
              <a:rPr lang="en-GB" dirty="0" smtClean="0">
                <a:solidFill>
                  <a:srgbClr val="FF0000"/>
                </a:solidFill>
              </a:rPr>
              <a:t>100 </a:t>
            </a:r>
            <a:r>
              <a:rPr lang="en-GB" dirty="0" err="1" smtClean="0">
                <a:solidFill>
                  <a:srgbClr val="FF0000"/>
                </a:solidFill>
              </a:rPr>
              <a:t>msec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on commodity PC for broadcasting channels saturating the air medium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Efficiency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5604" y="1619250"/>
            <a:ext cx="53721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Saving energy on mobile devices in mobile TV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Solution and Analysis</a:t>
            </a:r>
          </a:p>
          <a:p>
            <a:pPr lvl="1"/>
            <a:r>
              <a:rPr lang="en-US" dirty="0" smtClean="0"/>
              <a:t>Efficient approximation algorithm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With simulations and</a:t>
            </a:r>
            <a:r>
              <a:rPr lang="en-US" dirty="0" smtClean="0"/>
              <a:t> a real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1886" y="1676400"/>
            <a:ext cx="8519885" cy="4619625"/>
          </a:xfrm>
        </p:spPr>
        <p:txBody>
          <a:bodyPr lIns="90000" tIns="46800" rIns="90000" bIns="46800">
            <a:normAutofit/>
          </a:bodyPr>
          <a:lstStyle/>
          <a:p>
            <a:pPr marL="336550" indent="-33655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Broadcast multiple TV channels to minimize </a:t>
            </a:r>
            <a:r>
              <a:rPr lang="en-US" dirty="0" smtClean="0"/>
              <a:t>energy consumption</a:t>
            </a:r>
            <a:r>
              <a:rPr lang="en-US" dirty="0" smtClean="0"/>
              <a:t> on mobile devices</a:t>
            </a:r>
          </a:p>
          <a:p>
            <a:pPr marL="336550" indent="-33655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A</a:t>
            </a:r>
            <a:r>
              <a:rPr lang="en-GB" dirty="0" smtClean="0"/>
              <a:t> </a:t>
            </a:r>
            <a:r>
              <a:rPr lang="en-GB" dirty="0" smtClean="0"/>
              <a:t>near-optimal algorithm for a NP-Complete burst scheduling </a:t>
            </a:r>
            <a:r>
              <a:rPr lang="en-GB" dirty="0" smtClean="0"/>
              <a:t>problem</a:t>
            </a:r>
          </a:p>
          <a:p>
            <a:pPr marL="336550" indent="-33655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Approximation </a:t>
            </a:r>
            <a:r>
              <a:rPr lang="en-GB" dirty="0" smtClean="0"/>
              <a:t>factor close to 1 for typical</a:t>
            </a:r>
            <a:r>
              <a:rPr lang="en-GB" dirty="0" smtClean="0"/>
              <a:t> </a:t>
            </a:r>
            <a:r>
              <a:rPr lang="en-GB" dirty="0" smtClean="0"/>
              <a:t>network parameters</a:t>
            </a:r>
            <a:endParaRPr lang="en-GB" dirty="0" smtClean="0"/>
          </a:p>
          <a:p>
            <a:pPr marL="336550" indent="-33655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Evaluated </a:t>
            </a:r>
            <a:r>
              <a:rPr lang="en-GB" dirty="0" smtClean="0"/>
              <a:t>with simulations and </a:t>
            </a:r>
            <a:r>
              <a:rPr lang="en-GB" dirty="0" smtClean="0"/>
              <a:t>a </a:t>
            </a:r>
            <a:r>
              <a:rPr lang="en-GB" dirty="0" smtClean="0"/>
              <a:t>real mobile TV </a:t>
            </a:r>
            <a:r>
              <a:rPr lang="en-GB" dirty="0" err="1" smtClean="0"/>
              <a:t>testbed</a:t>
            </a:r>
            <a:endParaRPr lang="en-GB" dirty="0" smtClean="0"/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</a:t>
            </a:r>
            <a:endParaRPr lang="en-US" dirty="0" smtClean="0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Thank you!</a:t>
            </a: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More details can be found online at </a:t>
            </a:r>
          </a:p>
          <a:p>
            <a:pPr lvl="1" algn="ctr">
              <a:buNone/>
            </a:pPr>
            <a:r>
              <a:rPr lang="en-US" sz="3600" dirty="0" smtClean="0"/>
              <a:t>http://</a:t>
            </a:r>
            <a:r>
              <a:rPr lang="en-US" sz="3600" dirty="0" err="1" smtClean="0"/>
              <a:t>nsl.cs.sfu.ca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 smtClean="0"/>
              <a:t>TV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 TV anywhere, and anytime</a:t>
            </a:r>
          </a:p>
          <a:p>
            <a:r>
              <a:rPr lang="en-US" dirty="0" smtClean="0"/>
              <a:t>Watch more programs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higher revenues for service providers</a:t>
            </a:r>
          </a:p>
          <a:p>
            <a:r>
              <a:rPr lang="en-US" dirty="0" smtClean="0">
                <a:sym typeface="Wingdings"/>
              </a:rPr>
              <a:t>Broadcast over cellular networks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but </a:t>
            </a:r>
            <a:r>
              <a:rPr lang="en-US" dirty="0" smtClean="0">
                <a:sym typeface="Wingdings"/>
              </a:rPr>
              <a:t>they are: (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) designed for unicast, and (ii) narrowband</a:t>
            </a:r>
            <a:endParaRPr lang="en-US" dirty="0" smtClean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655437"/>
            <a:ext cx="3200400" cy="2050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916526"/>
            <a:ext cx="3124200" cy="178907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TV</a:t>
            </a:r>
            <a:r>
              <a:rPr lang="en-US" dirty="0" smtClean="0"/>
              <a:t> Broadcast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T-DMB: Terrestrial Digital Media Broadcasting</a:t>
            </a:r>
          </a:p>
          <a:p>
            <a:pPr lvl="1"/>
            <a:r>
              <a:rPr lang="en-US" dirty="0" smtClean="0"/>
              <a:t>Started in South Korea</a:t>
            </a:r>
          </a:p>
          <a:p>
            <a:pPr lvl="1"/>
            <a:r>
              <a:rPr lang="en-US" dirty="0" smtClean="0"/>
              <a:t>Limited bandwidth (&lt; 1.8 Mbps)</a:t>
            </a:r>
          </a:p>
          <a:p>
            <a:r>
              <a:rPr lang="en-US" dirty="0" smtClean="0"/>
              <a:t>DVB-H: Digital Video Broadcast – Handheld</a:t>
            </a:r>
          </a:p>
          <a:p>
            <a:pPr lvl="1"/>
            <a:r>
              <a:rPr lang="en-US" dirty="0" smtClean="0"/>
              <a:t>Extends DVB-T to support mobile devices</a:t>
            </a:r>
          </a:p>
          <a:p>
            <a:pPr lvl="1"/>
            <a:r>
              <a:rPr lang="en-US" dirty="0" smtClean="0"/>
              <a:t>High bandwidth  (&lt; 25 Mbps), energy saving, error protection, efficient handoff, ….</a:t>
            </a:r>
          </a:p>
          <a:p>
            <a:pPr lvl="1"/>
            <a:r>
              <a:rPr lang="en-US" dirty="0" smtClean="0"/>
              <a:t>Open standard</a:t>
            </a:r>
          </a:p>
          <a:p>
            <a:r>
              <a:rPr lang="en-US" dirty="0" err="1" smtClean="0"/>
              <a:t>MediaFLO</a:t>
            </a:r>
            <a:r>
              <a:rPr lang="en-US" dirty="0" smtClean="0"/>
              <a:t>: Media Forward Link Only</a:t>
            </a:r>
          </a:p>
          <a:p>
            <a:pPr lvl="1"/>
            <a:r>
              <a:rPr lang="en-US" dirty="0" smtClean="0"/>
              <a:t>Similar to DVB-H, but proprietary (</a:t>
            </a:r>
            <a:r>
              <a:rPr lang="en-US" dirty="0" err="1" smtClean="0"/>
              <a:t>QualComm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33400" y="2590800"/>
            <a:ext cx="7696200" cy="37338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TV Receivers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contrast to TV sets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Battery powered</a:t>
            </a:r>
            <a:endParaRPr lang="en-US" dirty="0" smtClean="0"/>
          </a:p>
          <a:p>
            <a:pPr lvl="1"/>
            <a:r>
              <a:rPr lang="en-US" dirty="0" smtClean="0"/>
              <a:t>Mobile and wireless</a:t>
            </a:r>
          </a:p>
          <a:p>
            <a:pPr lvl="1"/>
            <a:r>
              <a:rPr lang="en-US" dirty="0" smtClean="0"/>
              <a:t>Small displays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Energy consumption is critical on mobile devices</a:t>
            </a:r>
            <a:endParaRPr lang="en-US" b="1" dirty="0" smtClean="0"/>
          </a:p>
          <a:p>
            <a:pPr lvl="1"/>
            <a:r>
              <a:rPr lang="en-US" dirty="0" smtClean="0"/>
              <a:t>Mobile TV chip consumes 40~60% energy </a:t>
            </a:r>
            <a:r>
              <a:rPr lang="en-US" dirty="0" err="1" smtClean="0"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our measurements on Nokia N96 phones</a:t>
            </a:r>
          </a:p>
          <a:p>
            <a:pPr lvl="1"/>
            <a:r>
              <a:rPr lang="en-US" dirty="0" smtClean="0"/>
              <a:t>Broadcast standards </a:t>
            </a:r>
            <a:r>
              <a:rPr lang="en-US" i="1" dirty="0" smtClean="0"/>
              <a:t>dictate </a:t>
            </a:r>
            <a:r>
              <a:rPr lang="en-US" dirty="0" smtClean="0"/>
              <a:t>mechanisms to save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Saving energy on mobile devices in mobile TV </a:t>
            </a:r>
            <a:r>
              <a:rPr lang="en-US" dirty="0" smtClean="0">
                <a:solidFill>
                  <a:srgbClr val="FF0000"/>
                </a:solidFill>
              </a:rPr>
              <a:t>networks</a:t>
            </a:r>
          </a:p>
          <a:p>
            <a:r>
              <a:rPr lang="en-US" dirty="0" smtClean="0"/>
              <a:t>Solution and Analysis</a:t>
            </a:r>
          </a:p>
          <a:p>
            <a:pPr lvl="1"/>
            <a:r>
              <a:rPr lang="en-US" dirty="0" smtClean="0"/>
              <a:t>Efficient approximation algorithm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With simulations and</a:t>
            </a:r>
            <a:r>
              <a:rPr lang="en-US" dirty="0" smtClean="0"/>
              <a:t> a real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4696" y="1524000"/>
            <a:ext cx="8531352" cy="4495800"/>
          </a:xfrm>
        </p:spPr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Optimally </a:t>
            </a:r>
            <a:r>
              <a:rPr lang="en-US" sz="3600" dirty="0" smtClean="0"/>
              <a:t>broadcast multiple TV channels to minimize energy consumption on mobile devices</a:t>
            </a:r>
          </a:p>
          <a:p>
            <a:endParaRPr lang="en-US" dirty="0"/>
          </a:p>
        </p:txBody>
      </p:sp>
      <p:pic>
        <p:nvPicPr>
          <p:cNvPr id="10" name="Picture 9" descr="infocom09_presen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52" y="3505200"/>
            <a:ext cx="7927848" cy="3094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1038" y="4029075"/>
            <a:ext cx="7929562" cy="2447925"/>
          </a:xfrm>
        </p:spPr>
        <p:txBody>
          <a:bodyPr lIns="90000" tIns="46800" rIns="90000" bIns="46800">
            <a:normAutofit fontScale="92500"/>
          </a:bodyPr>
          <a:lstStyle/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This is called </a:t>
            </a:r>
            <a:r>
              <a:rPr lang="en-GB" dirty="0" smtClean="0">
                <a:solidFill>
                  <a:srgbClr val="FF0000"/>
                </a:solidFill>
              </a:rPr>
              <a:t>Time Slicing </a:t>
            </a:r>
            <a:r>
              <a:rPr lang="en-GB" sz="2000" dirty="0" smtClean="0"/>
              <a:t>(in DVB-H and </a:t>
            </a:r>
            <a:r>
              <a:rPr lang="en-GB" sz="2000" dirty="0" err="1" smtClean="0"/>
              <a:t>MediaFLO</a:t>
            </a:r>
            <a:r>
              <a:rPr lang="en-GB" sz="2000" dirty="0" smtClean="0"/>
              <a:t>)</a:t>
            </a:r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Need to construct Feasible Time Slicing Schedules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No receiver buffer under/over flow instances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No overlap between bursts </a:t>
            </a:r>
          </a:p>
          <a:p>
            <a:pPr marL="416560" indent="-336550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Burst scheduling problem </a:t>
            </a:r>
            <a:r>
              <a:rPr lang="en-GB" dirty="0" smtClean="0"/>
              <a:t>for base stations</a:t>
            </a:r>
          </a:p>
          <a:p>
            <a:pPr marL="736600" lvl="1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  <a:p>
            <a:pPr marL="336550" indent="-336550" defTabSz="457200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dirty="0" smtClean="0"/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Energy Saving for Mobile Devices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01638" y="4418013"/>
            <a:ext cx="8348662" cy="187801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 defTabSz="457200">
              <a:spcBef>
                <a:spcPts val="700"/>
              </a:spcBef>
              <a:buClr>
                <a:srgbClr val="114FFF"/>
              </a:buClr>
              <a:buFont typeface="Wingdings" pitchFamily="2" charset="2"/>
              <a:buChar char="§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866900" y="3800415"/>
            <a:ext cx="6474520" cy="98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890973" y="2803875"/>
            <a:ext cx="1997869" cy="9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2305050" y="2657415"/>
            <a:ext cx="342900" cy="11334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05350" y="2657415"/>
            <a:ext cx="342900" cy="11334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96125" y="2657415"/>
            <a:ext cx="342900" cy="11334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4800" y="3867090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1050" y="1562040"/>
            <a:ext cx="115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Bit Rate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19225" y="248596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R</a:t>
            </a:r>
            <a:endParaRPr lang="en-US" sz="2000" b="1" i="1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1866899" y="2657415"/>
            <a:ext cx="6120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1905000" y="3543240"/>
            <a:ext cx="6010275" cy="2476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0174" y="3409889"/>
            <a:ext cx="44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r</a:t>
            </a:r>
            <a:endParaRPr lang="en-US" sz="2000" b="1" i="1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647950" y="3081278"/>
            <a:ext cx="1971675" cy="9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295650" y="2752665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Off</a:t>
            </a:r>
            <a:endParaRPr lang="en-US" sz="2000" b="1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7010400" y="2657415"/>
            <a:ext cx="76200" cy="113347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8850" y="222879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Burst</a:t>
            </a:r>
            <a:endParaRPr lang="en-US" sz="2000" b="1" dirty="0"/>
          </a:p>
        </p:txBody>
      </p:sp>
      <p:grpSp>
        <p:nvGrpSpPr>
          <p:cNvPr id="2" name="Group 31"/>
          <p:cNvGrpSpPr/>
          <p:nvPr/>
        </p:nvGrpSpPr>
        <p:grpSpPr>
          <a:xfrm>
            <a:off x="4044950" y="2241490"/>
            <a:ext cx="1733442" cy="1549400"/>
            <a:chOff x="4044950" y="1708150"/>
            <a:chExt cx="1733442" cy="15494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619625" y="2124075"/>
              <a:ext cx="76200" cy="1133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44950" y="1708150"/>
              <a:ext cx="1733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Overhead T</a:t>
              </a:r>
              <a:r>
                <a:rPr lang="en-US" sz="2000" b="1" baseline="-25000" dirty="0" smtClean="0"/>
                <a:t>o</a:t>
              </a:r>
              <a:endParaRPr lang="en-US" sz="2000" b="1" baseline="-25000" dirty="0"/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7" grpId="0" animBg="1"/>
      <p:bldP spid="27" grpId="1" animBg="1"/>
      <p:bldP spid="28" grpId="0"/>
      <p:bldP spid="37" grpId="0"/>
      <p:bldP spid="40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Burst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4562476"/>
            <a:ext cx="8001000" cy="21431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Easy </a:t>
            </a:r>
            <a:r>
              <a:rPr lang="en-US" dirty="0" smtClean="0">
                <a:solidFill>
                  <a:srgbClr val="FF0000"/>
                </a:solidFill>
              </a:rPr>
              <a:t>IF</a:t>
            </a:r>
            <a:r>
              <a:rPr lang="en-US" dirty="0" smtClean="0"/>
              <a:t> all TV channels have </a:t>
            </a:r>
            <a:r>
              <a:rPr lang="en-US" dirty="0" smtClean="0">
                <a:solidFill>
                  <a:srgbClr val="FF0000"/>
                </a:solidFill>
              </a:rPr>
              <a:t>same bit rate</a:t>
            </a:r>
          </a:p>
          <a:p>
            <a:pPr lvl="1"/>
            <a:r>
              <a:rPr lang="en-US" dirty="0" smtClean="0"/>
              <a:t>Currently </a:t>
            </a:r>
            <a:r>
              <a:rPr lang="en-US" i="1" dirty="0" smtClean="0"/>
              <a:t>assumed</a:t>
            </a:r>
            <a:r>
              <a:rPr lang="en-US" dirty="0" smtClean="0"/>
              <a:t> in many deployed networks</a:t>
            </a:r>
          </a:p>
          <a:p>
            <a:pPr lvl="2"/>
            <a:r>
              <a:rPr lang="en-US" dirty="0" smtClean="0"/>
              <a:t>Simple, but </a:t>
            </a:r>
            <a:r>
              <a:rPr lang="en-US" dirty="0" smtClean="0">
                <a:solidFill>
                  <a:srgbClr val="FF0000"/>
                </a:solidFill>
              </a:rPr>
              <a:t>is it efficient (visual quality &amp; </a:t>
            </a:r>
            <a:r>
              <a:rPr lang="en-US" dirty="0" err="1" smtClean="0">
                <a:solidFill>
                  <a:srgbClr val="FF0000"/>
                </a:solidFill>
              </a:rPr>
              <a:t>bw</a:t>
            </a:r>
            <a:r>
              <a:rPr lang="en-US" dirty="0" smtClean="0">
                <a:solidFill>
                  <a:srgbClr val="FF0000"/>
                </a:solidFill>
              </a:rPr>
              <a:t> utilization)? </a:t>
            </a:r>
          </a:p>
          <a:p>
            <a:pPr lvl="2"/>
            <a:r>
              <a:rPr lang="en-US" dirty="0" smtClean="0"/>
              <a:t>TV channels broadcast different programs (sports, series, talk shows, …) </a:t>
            </a:r>
            <a:r>
              <a:rPr lang="en-US" dirty="0" smtClean="0">
                <a:sym typeface="Wingdings" pitchFamily="2" charset="2"/>
              </a:rPr>
              <a:t> different visual/motion complexity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66900" y="3924241"/>
            <a:ext cx="6474520" cy="98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890973" y="2927701"/>
            <a:ext cx="1997869" cy="9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2305050" y="2781241"/>
            <a:ext cx="342900" cy="11334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05350" y="2781241"/>
            <a:ext cx="342900" cy="11334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096125" y="2781241"/>
            <a:ext cx="342900" cy="11334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3990916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19225" y="2609790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R</a:t>
            </a:r>
            <a:endParaRPr lang="en-US" sz="2000" b="1" i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866899" y="2781241"/>
            <a:ext cx="6120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81050" y="1685866"/>
            <a:ext cx="115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Bit Rate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2686050" y="2781241"/>
            <a:ext cx="342900" cy="11334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67050" y="2781241"/>
            <a:ext cx="342900" cy="11334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95875" y="2781241"/>
            <a:ext cx="342900" cy="11334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76875" y="2781241"/>
            <a:ext cx="342900" cy="11334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477125" y="2771716"/>
            <a:ext cx="342900" cy="11334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58125" y="2771716"/>
            <a:ext cx="342900" cy="11334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305050" y="4105216"/>
            <a:ext cx="24003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809875" y="4095690"/>
            <a:ext cx="19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Window </a:t>
            </a:r>
            <a:r>
              <a:rPr lang="en-US" sz="2000" b="1" i="1" dirty="0" err="1" smtClean="0"/>
              <a:t>p</a:t>
            </a:r>
            <a:endParaRPr lang="en-US" sz="2000" b="1" i="1" dirty="0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527D2757-C103-49ED-AEDA-61BA63A62A0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.3|0.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2861</TotalTime>
  <Words>1042</Words>
  <Application>Microsoft Macintosh PowerPoint</Application>
  <PresentationFormat>On-screen Show (4:3)</PresentationFormat>
  <Paragraphs>227</Paragraphs>
  <Slides>26</Slides>
  <Notes>12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Median</vt:lpstr>
      <vt:lpstr>Equation</vt:lpstr>
      <vt:lpstr>Time Slicing in Mobile TV Broadcast Networks with Arbitrary Channel Bit Rates</vt:lpstr>
      <vt:lpstr>Outline</vt:lpstr>
      <vt:lpstr>Mobile TV</vt:lpstr>
      <vt:lpstr>Mobile TV Broadcast Networks</vt:lpstr>
      <vt:lpstr>Mobile TV Receivers</vt:lpstr>
      <vt:lpstr>Outline</vt:lpstr>
      <vt:lpstr>Problem Statement</vt:lpstr>
      <vt:lpstr>Energy Saving for Mobile Devices</vt:lpstr>
      <vt:lpstr>Burst Schedule</vt:lpstr>
      <vt:lpstr>The Need for Different Bit Rates  </vt:lpstr>
      <vt:lpstr>Burst Scheduling with Different Bit Rates </vt:lpstr>
      <vt:lpstr>Challenge</vt:lpstr>
      <vt:lpstr>Harness </vt:lpstr>
      <vt:lpstr>Outline</vt:lpstr>
      <vt:lpstr>Solution Approach</vt:lpstr>
      <vt:lpstr>Double Buffering Scheduling (DBS)</vt:lpstr>
      <vt:lpstr>DBS Algorithm: Pseudocode</vt:lpstr>
      <vt:lpstr>Correctness and Performance</vt:lpstr>
      <vt:lpstr>Approximation Factor</vt:lpstr>
      <vt:lpstr>Outline</vt:lpstr>
      <vt:lpstr>Empirical Evaluation</vt:lpstr>
      <vt:lpstr>Near-Optimality in Energy Saving</vt:lpstr>
      <vt:lpstr>Efficiency</vt:lpstr>
      <vt:lpstr>Outline</vt:lpstr>
      <vt:lpstr>Conclusion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Bear</dc:creator>
  <cp:lastModifiedBy>Bear</cp:lastModifiedBy>
  <cp:revision>528</cp:revision>
  <dcterms:created xsi:type="dcterms:W3CDTF">2009-04-17T21:36:18Z</dcterms:created>
  <dcterms:modified xsi:type="dcterms:W3CDTF">2009-04-17T23:23:34Z</dcterms:modified>
</cp:coreProperties>
</file>