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3"/>
  </p:notesMasterIdLst>
  <p:sldIdLst>
    <p:sldId id="256" r:id="rId2"/>
    <p:sldId id="288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5" r:id="rId26"/>
    <p:sldId id="280" r:id="rId27"/>
    <p:sldId id="282" r:id="rId28"/>
    <p:sldId id="283" r:id="rId29"/>
    <p:sldId id="284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26" Type="http://schemas.openxmlformats.org/officeDocument/2006/relationships/image" Target="../media/image27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5" Type="http://schemas.openxmlformats.org/officeDocument/2006/relationships/image" Target="../media/image26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Relationship Id="rId27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31.wmf"/><Relationship Id="rId7" Type="http://schemas.openxmlformats.org/officeDocument/2006/relationships/image" Target="../media/image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12.wmf"/><Relationship Id="rId11" Type="http://schemas.openxmlformats.org/officeDocument/2006/relationships/image" Target="../media/image16.wmf"/><Relationship Id="rId5" Type="http://schemas.openxmlformats.org/officeDocument/2006/relationships/image" Target="../media/image11.wmf"/><Relationship Id="rId10" Type="http://schemas.openxmlformats.org/officeDocument/2006/relationships/image" Target="../media/image15.wmf"/><Relationship Id="rId4" Type="http://schemas.openxmlformats.org/officeDocument/2006/relationships/image" Target="../media/image10.wmf"/><Relationship Id="rId9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7E891-812C-49BD-9353-15C73817EE1D}" type="datetimeFigureOut">
              <a:rPr lang="en-US" smtClean="0"/>
              <a:pPr/>
              <a:t>7/19/2010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C93FD-62A3-47B0-A153-10BCE6F00D5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C93FD-62A3-47B0-A153-10BCE6F00D50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hello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C93FD-62A3-47B0-A153-10BCE6F00D50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C93FD-62A3-47B0-A153-10BCE6F00D50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gifts.com/images/cell%20phones/Cellphone652.jpg" TargetMode="External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26" Type="http://schemas.openxmlformats.org/officeDocument/2006/relationships/oleObject" Target="../embeddings/oleObject23.bin"/><Relationship Id="rId39" Type="http://schemas.openxmlformats.org/officeDocument/2006/relationships/oleObject" Target="../embeddings/oleObject36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8.bin"/><Relationship Id="rId34" Type="http://schemas.openxmlformats.org/officeDocument/2006/relationships/oleObject" Target="../embeddings/oleObject31.bin"/><Relationship Id="rId42" Type="http://schemas.openxmlformats.org/officeDocument/2006/relationships/oleObject" Target="../embeddings/oleObject39.bin"/><Relationship Id="rId47" Type="http://schemas.openxmlformats.org/officeDocument/2006/relationships/oleObject" Target="../embeddings/oleObject44.bin"/><Relationship Id="rId50" Type="http://schemas.openxmlformats.org/officeDocument/2006/relationships/oleObject" Target="../embeddings/oleObject47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22.bin"/><Relationship Id="rId33" Type="http://schemas.openxmlformats.org/officeDocument/2006/relationships/oleObject" Target="../embeddings/oleObject30.bin"/><Relationship Id="rId38" Type="http://schemas.openxmlformats.org/officeDocument/2006/relationships/oleObject" Target="../embeddings/oleObject35.bin"/><Relationship Id="rId46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7.bin"/><Relationship Id="rId29" Type="http://schemas.openxmlformats.org/officeDocument/2006/relationships/oleObject" Target="../embeddings/oleObject26.bin"/><Relationship Id="rId41" Type="http://schemas.openxmlformats.org/officeDocument/2006/relationships/oleObject" Target="../embeddings/oleObject38.bin"/><Relationship Id="rId54" Type="http://schemas.openxmlformats.org/officeDocument/2006/relationships/oleObject" Target="../embeddings/oleObject51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24" Type="http://schemas.openxmlformats.org/officeDocument/2006/relationships/oleObject" Target="../embeddings/oleObject21.bin"/><Relationship Id="rId32" Type="http://schemas.openxmlformats.org/officeDocument/2006/relationships/oleObject" Target="../embeddings/oleObject29.bin"/><Relationship Id="rId37" Type="http://schemas.openxmlformats.org/officeDocument/2006/relationships/oleObject" Target="../embeddings/oleObject34.bin"/><Relationship Id="rId40" Type="http://schemas.openxmlformats.org/officeDocument/2006/relationships/oleObject" Target="../embeddings/oleObject37.bin"/><Relationship Id="rId45" Type="http://schemas.openxmlformats.org/officeDocument/2006/relationships/oleObject" Target="../embeddings/oleObject42.bin"/><Relationship Id="rId53" Type="http://schemas.openxmlformats.org/officeDocument/2006/relationships/oleObject" Target="../embeddings/oleObject50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20.bin"/><Relationship Id="rId28" Type="http://schemas.openxmlformats.org/officeDocument/2006/relationships/oleObject" Target="../embeddings/oleObject25.bin"/><Relationship Id="rId36" Type="http://schemas.openxmlformats.org/officeDocument/2006/relationships/oleObject" Target="../embeddings/oleObject33.bin"/><Relationship Id="rId49" Type="http://schemas.openxmlformats.org/officeDocument/2006/relationships/oleObject" Target="../embeddings/oleObject46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31" Type="http://schemas.openxmlformats.org/officeDocument/2006/relationships/oleObject" Target="../embeddings/oleObject28.bin"/><Relationship Id="rId44" Type="http://schemas.openxmlformats.org/officeDocument/2006/relationships/oleObject" Target="../embeddings/oleObject41.bin"/><Relationship Id="rId52" Type="http://schemas.openxmlformats.org/officeDocument/2006/relationships/oleObject" Target="../embeddings/oleObject49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Relationship Id="rId22" Type="http://schemas.openxmlformats.org/officeDocument/2006/relationships/oleObject" Target="../embeddings/oleObject19.bin"/><Relationship Id="rId27" Type="http://schemas.openxmlformats.org/officeDocument/2006/relationships/oleObject" Target="../embeddings/oleObject24.bin"/><Relationship Id="rId30" Type="http://schemas.openxmlformats.org/officeDocument/2006/relationships/oleObject" Target="../embeddings/oleObject27.bin"/><Relationship Id="rId35" Type="http://schemas.openxmlformats.org/officeDocument/2006/relationships/oleObject" Target="../embeddings/oleObject32.bin"/><Relationship Id="rId43" Type="http://schemas.openxmlformats.org/officeDocument/2006/relationships/oleObject" Target="../embeddings/oleObject40.bin"/><Relationship Id="rId48" Type="http://schemas.openxmlformats.org/officeDocument/2006/relationships/oleObject" Target="../embeddings/oleObject45.bin"/><Relationship Id="rId8" Type="http://schemas.openxmlformats.org/officeDocument/2006/relationships/oleObject" Target="../embeddings/oleObject5.bin"/><Relationship Id="rId51" Type="http://schemas.openxmlformats.org/officeDocument/2006/relationships/oleObject" Target="../embeddings/oleObject4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oleObject" Target="../embeddings/oleObject62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12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5.bin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4.bin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8.bin"/><Relationship Id="rId14" Type="http://schemas.openxmlformats.org/officeDocument/2006/relationships/oleObject" Target="../embeddings/oleObject6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Farid</a:t>
            </a:r>
            <a:r>
              <a:rPr lang="en-CA" dirty="0" smtClean="0"/>
              <a:t> </a:t>
            </a:r>
            <a:r>
              <a:rPr lang="en-CA" dirty="0" err="1" smtClean="0"/>
              <a:t>Molazem</a:t>
            </a:r>
            <a:endParaRPr lang="en-CA" dirty="0" smtClean="0"/>
          </a:p>
          <a:p>
            <a:r>
              <a:rPr lang="en-CA" dirty="0" smtClean="0"/>
              <a:t>Network Systems </a:t>
            </a:r>
            <a:r>
              <a:rPr lang="en-CA" dirty="0" smtClean="0"/>
              <a:t>Lab</a:t>
            </a:r>
          </a:p>
          <a:p>
            <a:r>
              <a:rPr lang="en-CA" dirty="0" smtClean="0"/>
              <a:t>Simon Fraser University</a:t>
            </a:r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Scalable Video Transmission for </a:t>
            </a:r>
            <a:r>
              <a:rPr lang="en-CA" dirty="0" err="1" smtClean="0"/>
              <a:t>MobileTV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Quality Scalability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FGS advantages:</a:t>
            </a:r>
          </a:p>
          <a:p>
            <a:pPr lvl="1"/>
            <a:r>
              <a:rPr lang="en-CA" dirty="0" smtClean="0"/>
              <a:t>Encoder and decoder use the same quality level of the reference picture</a:t>
            </a:r>
          </a:p>
          <a:p>
            <a:pPr lvl="1"/>
            <a:r>
              <a:rPr lang="en-CA" dirty="0" err="1" smtClean="0"/>
              <a:t>Bitrate</a:t>
            </a:r>
            <a:r>
              <a:rPr lang="en-CA" dirty="0" smtClean="0"/>
              <a:t> scaling could be done at packet level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FGS disadvantage:</a:t>
            </a:r>
          </a:p>
          <a:p>
            <a:pPr lvl="1"/>
            <a:r>
              <a:rPr lang="en-CA" dirty="0" smtClean="0"/>
              <a:t>Coding efficiency</a:t>
            </a:r>
          </a:p>
          <a:p>
            <a:endParaRPr lang="en-CA" dirty="0"/>
          </a:p>
        </p:txBody>
      </p:sp>
      <p:sp>
        <p:nvSpPr>
          <p:cNvPr id="4" name="Flowchart: Process 3"/>
          <p:cNvSpPr/>
          <p:nvPr/>
        </p:nvSpPr>
        <p:spPr>
          <a:xfrm>
            <a:off x="3124200" y="3578352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Flowchart: Process 4"/>
          <p:cNvSpPr/>
          <p:nvPr/>
        </p:nvSpPr>
        <p:spPr>
          <a:xfrm>
            <a:off x="3581400" y="3578352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Flowchart: Process 5"/>
          <p:cNvSpPr/>
          <p:nvPr/>
        </p:nvSpPr>
        <p:spPr>
          <a:xfrm>
            <a:off x="4038600" y="3578352"/>
            <a:ext cx="152400" cy="612648"/>
          </a:xfrm>
          <a:prstGeom prst="flowChartProcess">
            <a:avLst/>
          </a:prstGeom>
          <a:ln w="63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lowchart: Process 6"/>
          <p:cNvSpPr/>
          <p:nvPr/>
        </p:nvSpPr>
        <p:spPr>
          <a:xfrm>
            <a:off x="4495800" y="3578352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lowchart: Process 7"/>
          <p:cNvSpPr/>
          <p:nvPr/>
        </p:nvSpPr>
        <p:spPr>
          <a:xfrm>
            <a:off x="4953000" y="3578352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Flowchart: Process 8"/>
          <p:cNvSpPr/>
          <p:nvPr/>
        </p:nvSpPr>
        <p:spPr>
          <a:xfrm>
            <a:off x="5410200" y="3578352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lowchart: Process 9"/>
          <p:cNvSpPr/>
          <p:nvPr/>
        </p:nvSpPr>
        <p:spPr>
          <a:xfrm>
            <a:off x="3124200" y="4187952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Flowchart: Process 10"/>
          <p:cNvSpPr/>
          <p:nvPr/>
        </p:nvSpPr>
        <p:spPr>
          <a:xfrm>
            <a:off x="3581400" y="4187952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Flowchart: Process 11"/>
          <p:cNvSpPr/>
          <p:nvPr/>
        </p:nvSpPr>
        <p:spPr>
          <a:xfrm>
            <a:off x="4038600" y="4187952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lowchart: Process 12"/>
          <p:cNvSpPr/>
          <p:nvPr/>
        </p:nvSpPr>
        <p:spPr>
          <a:xfrm>
            <a:off x="4495800" y="4187952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lowchart: Process 13"/>
          <p:cNvSpPr/>
          <p:nvPr/>
        </p:nvSpPr>
        <p:spPr>
          <a:xfrm>
            <a:off x="4953000" y="4187952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lowchart: Process 14"/>
          <p:cNvSpPr/>
          <p:nvPr/>
        </p:nvSpPr>
        <p:spPr>
          <a:xfrm>
            <a:off x="5410200" y="4187952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6" name="Straight Arrow Connector 15"/>
          <p:cNvCxnSpPr>
            <a:stCxn id="10" idx="3"/>
            <a:endCxn id="11" idx="1"/>
          </p:cNvCxnSpPr>
          <p:nvPr/>
        </p:nvCxnSpPr>
        <p:spPr>
          <a:xfrm>
            <a:off x="3276600" y="4494276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33800" y="4492752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191000" y="4495800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648200" y="4495800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105400" y="4495800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Quality Scalability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To improve motion prediction we can use the highest quality layer</a:t>
            </a:r>
          </a:p>
          <a:p>
            <a:r>
              <a:rPr lang="en-CA" dirty="0" smtClean="0"/>
              <a:t>The problem with this method is that it could cause drift</a:t>
            </a:r>
            <a:endParaRPr lang="en-CA" dirty="0"/>
          </a:p>
        </p:txBody>
      </p:sp>
      <p:sp>
        <p:nvSpPr>
          <p:cNvPr id="29" name="Flowchart: Process 28"/>
          <p:cNvSpPr/>
          <p:nvPr/>
        </p:nvSpPr>
        <p:spPr>
          <a:xfrm>
            <a:off x="3200400" y="35052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lowchart: Process 29"/>
          <p:cNvSpPr/>
          <p:nvPr/>
        </p:nvSpPr>
        <p:spPr>
          <a:xfrm>
            <a:off x="3657600" y="35052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lowchart: Process 30"/>
          <p:cNvSpPr/>
          <p:nvPr/>
        </p:nvSpPr>
        <p:spPr>
          <a:xfrm>
            <a:off x="4114800" y="3505200"/>
            <a:ext cx="152400" cy="612648"/>
          </a:xfrm>
          <a:prstGeom prst="flowChartProcess">
            <a:avLst/>
          </a:prstGeom>
          <a:ln w="63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lowchart: Process 31"/>
          <p:cNvSpPr/>
          <p:nvPr/>
        </p:nvSpPr>
        <p:spPr>
          <a:xfrm>
            <a:off x="4572000" y="35052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lowchart: Process 32"/>
          <p:cNvSpPr/>
          <p:nvPr/>
        </p:nvSpPr>
        <p:spPr>
          <a:xfrm>
            <a:off x="5029200" y="35052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lowchart: Process 33"/>
          <p:cNvSpPr/>
          <p:nvPr/>
        </p:nvSpPr>
        <p:spPr>
          <a:xfrm>
            <a:off x="5486400" y="35052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Flowchart: Process 34"/>
          <p:cNvSpPr/>
          <p:nvPr/>
        </p:nvSpPr>
        <p:spPr>
          <a:xfrm>
            <a:off x="3200400" y="41148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Flowchart: Process 35"/>
          <p:cNvSpPr/>
          <p:nvPr/>
        </p:nvSpPr>
        <p:spPr>
          <a:xfrm>
            <a:off x="3657600" y="41148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Flowchart: Process 36"/>
          <p:cNvSpPr/>
          <p:nvPr/>
        </p:nvSpPr>
        <p:spPr>
          <a:xfrm>
            <a:off x="4114800" y="41148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Flowchart: Process 37"/>
          <p:cNvSpPr/>
          <p:nvPr/>
        </p:nvSpPr>
        <p:spPr>
          <a:xfrm>
            <a:off x="4572000" y="41148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Flowchart: Process 38"/>
          <p:cNvSpPr/>
          <p:nvPr/>
        </p:nvSpPr>
        <p:spPr>
          <a:xfrm>
            <a:off x="5029200" y="41148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Flowchart: Process 39"/>
          <p:cNvSpPr/>
          <p:nvPr/>
        </p:nvSpPr>
        <p:spPr>
          <a:xfrm>
            <a:off x="5486400" y="41148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352800" y="3814572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810000" y="3813048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267200" y="381609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724400" y="381609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181600" y="381609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1" idx="3"/>
            <a:endCxn id="38" idx="1"/>
          </p:cNvCxnSpPr>
          <p:nvPr/>
        </p:nvCxnSpPr>
        <p:spPr>
          <a:xfrm>
            <a:off x="4267200" y="3811524"/>
            <a:ext cx="304800" cy="6096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724400" y="3813048"/>
            <a:ext cx="304800" cy="6096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181600" y="3813048"/>
            <a:ext cx="304800" cy="6096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810000" y="3813048"/>
            <a:ext cx="304800" cy="60960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352800" y="3813048"/>
            <a:ext cx="304800" cy="60960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91000" y="5029200"/>
            <a:ext cx="602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Drift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Quality Scalability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Medium Grain Scalability</a:t>
            </a:r>
          </a:p>
          <a:p>
            <a:pPr lvl="1"/>
            <a:r>
              <a:rPr lang="en-CA" dirty="0" smtClean="0"/>
              <a:t>A trade-off between Fine Grain Scalability and Coarse Grain Scalability</a:t>
            </a:r>
          </a:p>
          <a:p>
            <a:pPr lvl="1"/>
            <a:r>
              <a:rPr lang="en-CA" dirty="0" smtClean="0"/>
              <a:t>Keeps drift at an acceptable level</a:t>
            </a:r>
          </a:p>
          <a:p>
            <a:pPr lvl="1"/>
            <a:r>
              <a:rPr lang="en-CA" dirty="0" smtClean="0"/>
              <a:t>Motion prediction done in the enhancement layer with periodic updates at base layer</a:t>
            </a:r>
            <a:endParaRPr lang="en-CA" dirty="0"/>
          </a:p>
        </p:txBody>
      </p:sp>
      <p:sp>
        <p:nvSpPr>
          <p:cNvPr id="26" name="Flowchart: Process 25"/>
          <p:cNvSpPr/>
          <p:nvPr/>
        </p:nvSpPr>
        <p:spPr>
          <a:xfrm>
            <a:off x="3429000" y="4495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Flowchart: Process 26"/>
          <p:cNvSpPr/>
          <p:nvPr/>
        </p:nvSpPr>
        <p:spPr>
          <a:xfrm>
            <a:off x="3886200" y="4495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Flowchart: Process 27"/>
          <p:cNvSpPr/>
          <p:nvPr/>
        </p:nvSpPr>
        <p:spPr>
          <a:xfrm>
            <a:off x="4343400" y="4495800"/>
            <a:ext cx="152400" cy="612648"/>
          </a:xfrm>
          <a:prstGeom prst="flowChartProcess">
            <a:avLst/>
          </a:prstGeom>
          <a:ln w="635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Flowchart: Process 28"/>
          <p:cNvSpPr/>
          <p:nvPr/>
        </p:nvSpPr>
        <p:spPr>
          <a:xfrm>
            <a:off x="4800600" y="4495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Flowchart: Process 29"/>
          <p:cNvSpPr/>
          <p:nvPr/>
        </p:nvSpPr>
        <p:spPr>
          <a:xfrm>
            <a:off x="5257800" y="4495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Flowchart: Process 30"/>
          <p:cNvSpPr/>
          <p:nvPr/>
        </p:nvSpPr>
        <p:spPr>
          <a:xfrm>
            <a:off x="5715000" y="4495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Flowchart: Process 31"/>
          <p:cNvSpPr/>
          <p:nvPr/>
        </p:nvSpPr>
        <p:spPr>
          <a:xfrm>
            <a:off x="3429000" y="5105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Flowchart: Process 32"/>
          <p:cNvSpPr/>
          <p:nvPr/>
        </p:nvSpPr>
        <p:spPr>
          <a:xfrm>
            <a:off x="3886200" y="5105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Flowchart: Process 33"/>
          <p:cNvSpPr/>
          <p:nvPr/>
        </p:nvSpPr>
        <p:spPr>
          <a:xfrm>
            <a:off x="4343400" y="5105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Flowchart: Process 34"/>
          <p:cNvSpPr/>
          <p:nvPr/>
        </p:nvSpPr>
        <p:spPr>
          <a:xfrm>
            <a:off x="4800600" y="5105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Flowchart: Process 35"/>
          <p:cNvSpPr/>
          <p:nvPr/>
        </p:nvSpPr>
        <p:spPr>
          <a:xfrm>
            <a:off x="5257800" y="5105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Flowchart: Process 36"/>
          <p:cNvSpPr/>
          <p:nvPr/>
        </p:nvSpPr>
        <p:spPr>
          <a:xfrm>
            <a:off x="5715000" y="5105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581400" y="4805172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038600" y="4803648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495800" y="480669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410200" y="480669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8" idx="3"/>
            <a:endCxn id="35" idx="1"/>
          </p:cNvCxnSpPr>
          <p:nvPr/>
        </p:nvCxnSpPr>
        <p:spPr>
          <a:xfrm>
            <a:off x="4495800" y="4802124"/>
            <a:ext cx="304800" cy="6096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410200" y="4803648"/>
            <a:ext cx="304800" cy="60960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038600" y="4803648"/>
            <a:ext cx="304800" cy="60960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581400" y="4803648"/>
            <a:ext cx="304800" cy="60960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rc 45"/>
          <p:cNvSpPr/>
          <p:nvPr/>
        </p:nvSpPr>
        <p:spPr>
          <a:xfrm rot="10800000">
            <a:off x="3505200" y="4727448"/>
            <a:ext cx="1905000" cy="1066800"/>
          </a:xfrm>
          <a:prstGeom prst="arc">
            <a:avLst>
              <a:gd name="adj1" fmla="val 11455554"/>
              <a:gd name="adj2" fmla="val 21040209"/>
            </a:avLst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 Formulation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Problem: Broadcasting </a:t>
            </a:r>
            <a:r>
              <a:rPr lang="en-CA" i="1" dirty="0" smtClean="0"/>
              <a:t>S</a:t>
            </a:r>
            <a:r>
              <a:rPr lang="en-CA" dirty="0" smtClean="0"/>
              <a:t> scalable video streams from a base station to a large number of mobile receivers over a wireless medium</a:t>
            </a:r>
          </a:p>
          <a:p>
            <a:r>
              <a:rPr lang="en-CA" dirty="0" smtClean="0"/>
              <a:t>Notation:</a:t>
            </a:r>
          </a:p>
          <a:p>
            <a:pPr lvl="1"/>
            <a:r>
              <a:rPr lang="en-CA" dirty="0" smtClean="0"/>
              <a:t>There are </a:t>
            </a:r>
            <a:r>
              <a:rPr lang="en-CA" i="1" dirty="0" smtClean="0"/>
              <a:t>S</a:t>
            </a:r>
            <a:r>
              <a:rPr lang="en-CA" dirty="0" smtClean="0"/>
              <a:t> video streams</a:t>
            </a:r>
          </a:p>
          <a:p>
            <a:pPr lvl="1"/>
            <a:r>
              <a:rPr lang="en-CA" dirty="0" smtClean="0"/>
              <a:t>Each frame video stream </a:t>
            </a:r>
            <a:r>
              <a:rPr lang="en-CA" i="1" dirty="0" smtClean="0"/>
              <a:t>s</a:t>
            </a:r>
            <a:r>
              <a:rPr lang="en-CA" dirty="0" smtClean="0"/>
              <a:t> has a base layer and      MGS layers</a:t>
            </a:r>
          </a:p>
          <a:p>
            <a:pPr lvl="1"/>
            <a:r>
              <a:rPr lang="en-CA" dirty="0" smtClean="0"/>
              <a:t>Each video stream has </a:t>
            </a:r>
            <a:r>
              <a:rPr lang="en-CA" i="1" dirty="0" smtClean="0"/>
              <a:t>I</a:t>
            </a:r>
            <a:r>
              <a:rPr lang="en-CA" dirty="0" smtClean="0"/>
              <a:t> frames</a:t>
            </a:r>
          </a:p>
          <a:p>
            <a:pPr lvl="1"/>
            <a:r>
              <a:rPr lang="en-CA" dirty="0" smtClean="0"/>
              <a:t>       Indicates the size of layer </a:t>
            </a:r>
            <a:r>
              <a:rPr lang="en-CA" i="1" dirty="0" smtClean="0"/>
              <a:t>k</a:t>
            </a:r>
            <a:r>
              <a:rPr lang="en-CA" dirty="0" smtClean="0"/>
              <a:t> of </a:t>
            </a:r>
          </a:p>
          <a:p>
            <a:pPr lvl="1">
              <a:buNone/>
            </a:pPr>
            <a:r>
              <a:rPr lang="en-CA" dirty="0" smtClean="0"/>
              <a:t>    frame </a:t>
            </a:r>
            <a:r>
              <a:rPr lang="en-CA" i="1" dirty="0" err="1" smtClean="0"/>
              <a:t>i</a:t>
            </a:r>
            <a:r>
              <a:rPr lang="en-CA" dirty="0" smtClean="0"/>
              <a:t> of stream </a:t>
            </a:r>
            <a:r>
              <a:rPr lang="en-CA" i="1" dirty="0" smtClean="0"/>
              <a:t>s</a:t>
            </a:r>
          </a:p>
          <a:p>
            <a:pPr lvl="1"/>
            <a:r>
              <a:rPr lang="en-CA" dirty="0" smtClean="0"/>
              <a:t>Each stream is coded at </a:t>
            </a:r>
            <a:r>
              <a:rPr lang="en-CA" i="1" dirty="0" smtClean="0"/>
              <a:t>F</a:t>
            </a:r>
            <a:r>
              <a:rPr lang="en-CA" dirty="0" smtClean="0"/>
              <a:t> frame-per-second</a:t>
            </a:r>
          </a:p>
          <a:p>
            <a:pPr lvl="1"/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629400" y="3596640"/>
          <a:ext cx="304800" cy="365760"/>
        </p:xfrm>
        <a:graphic>
          <a:graphicData uri="http://schemas.openxmlformats.org/presentationml/2006/ole">
            <p:oleObj spid="_x0000_s3074" name="Equation" r:id="rId3" imgW="190440" imgH="22860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7239000" y="5181600"/>
            <a:ext cx="228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7239000" y="4953000"/>
            <a:ext cx="228600" cy="15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7239000" y="4800600"/>
            <a:ext cx="228600" cy="15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7239000" y="4648200"/>
            <a:ext cx="228600" cy="15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7239000" y="4495800"/>
            <a:ext cx="228600" cy="15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7239000" y="4343400"/>
            <a:ext cx="228600" cy="152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507162" y="4953000"/>
          <a:ext cx="427038" cy="384175"/>
        </p:xfrm>
        <a:graphic>
          <a:graphicData uri="http://schemas.openxmlformats.org/presentationml/2006/ole">
            <p:oleObj spid="_x0000_s3075" name="Equation" r:id="rId4" imgW="266400" imgH="2412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524000" y="4492625"/>
          <a:ext cx="427038" cy="384175"/>
        </p:xfrm>
        <a:graphic>
          <a:graphicData uri="http://schemas.openxmlformats.org/presentationml/2006/ole">
            <p:oleObj spid="_x0000_s3076" name="Equation" r:id="rId5" imgW="266400" imgH="241200" progId="Equation.3">
              <p:embed/>
            </p:oleObj>
          </a:graphicData>
        </a:graphic>
      </p:graphicFrame>
      <p:sp>
        <p:nvSpPr>
          <p:cNvPr id="13" name="Arc 12"/>
          <p:cNvSpPr/>
          <p:nvPr/>
        </p:nvSpPr>
        <p:spPr>
          <a:xfrm rot="16200000">
            <a:off x="6858000" y="4572001"/>
            <a:ext cx="914400" cy="9144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6553200" y="5791200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/>
              <a:t>Frame </a:t>
            </a:r>
            <a:r>
              <a:rPr lang="en-CA" sz="1600" i="1" dirty="0" err="1" smtClean="0"/>
              <a:t>i</a:t>
            </a:r>
            <a:r>
              <a:rPr lang="en-CA" sz="1600" dirty="0" smtClean="0"/>
              <a:t> of stream </a:t>
            </a:r>
            <a:r>
              <a:rPr lang="en-CA" sz="1600" i="1" dirty="0" smtClean="0"/>
              <a:t>s</a:t>
            </a:r>
            <a:endParaRPr lang="en-CA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7622676" y="4766846"/>
            <a:ext cx="911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/>
              <a:t>Base layer</a:t>
            </a:r>
            <a:endParaRPr lang="en-CA" sz="1600" dirty="0"/>
          </a:p>
        </p:txBody>
      </p:sp>
      <p:sp>
        <p:nvSpPr>
          <p:cNvPr id="16" name="Arc 15"/>
          <p:cNvSpPr/>
          <p:nvPr/>
        </p:nvSpPr>
        <p:spPr>
          <a:xfrm rot="5400000">
            <a:off x="6934200" y="4572000"/>
            <a:ext cx="914400" cy="914400"/>
          </a:xfrm>
          <a:prstGeom prst="arc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 Formulation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Energy Saving:</a:t>
            </a:r>
          </a:p>
          <a:p>
            <a:pPr lvl="1"/>
            <a:r>
              <a:rPr lang="en-CA" dirty="0" smtClean="0"/>
              <a:t>The fraction of time the receivers can put their wireless receivers into sleep</a:t>
            </a:r>
          </a:p>
          <a:p>
            <a:pPr lvl="1"/>
            <a:r>
              <a:rPr lang="en-CA" dirty="0" smtClean="0"/>
              <a:t>We use the average energy saving among all video streams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r>
              <a:rPr lang="en-CA" dirty="0" smtClean="0"/>
              <a:t>The average quality of all transmitted frames is shown by </a:t>
            </a:r>
          </a:p>
          <a:p>
            <a:pPr lvl="1"/>
            <a:r>
              <a:rPr lang="en-CA" dirty="0" smtClean="0"/>
              <a:t>We use peak-signal-to-noise-ration (PSNR) as a quality metric</a:t>
            </a:r>
          </a:p>
          <a:p>
            <a:endParaRPr lang="en-CA" dirty="0" smtClean="0"/>
          </a:p>
          <a:p>
            <a:endParaRPr lang="en-CA" dirty="0" smtClean="0"/>
          </a:p>
          <a:p>
            <a:pPr lvl="1"/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32113" y="3276600"/>
          <a:ext cx="1863725" cy="534987"/>
        </p:xfrm>
        <a:graphic>
          <a:graphicData uri="http://schemas.openxmlformats.org/presentationml/2006/ole">
            <p:oleObj spid="_x0000_s4098" name="Equation" r:id="rId3" imgW="1015920" imgH="29196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8077200" y="4038600"/>
          <a:ext cx="233363" cy="373063"/>
        </p:xfrm>
        <a:graphic>
          <a:graphicData uri="http://schemas.openxmlformats.org/presentationml/2006/ole">
            <p:oleObj spid="_x0000_s4099" name="Equation" r:id="rId4" imgW="126720" imgH="2030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584450" y="5064125"/>
          <a:ext cx="2865438" cy="766763"/>
        </p:xfrm>
        <a:graphic>
          <a:graphicData uri="http://schemas.openxmlformats.org/presentationml/2006/ole">
            <p:oleObj spid="_x0000_s4100" name="Equation" r:id="rId5" imgW="15620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 Formulation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sz="quarter" idx="1"/>
          </p:nvPr>
        </p:nvGraphicFramePr>
        <p:xfrm>
          <a:off x="3276601" y="1599472"/>
          <a:ext cx="2209800" cy="1364391"/>
        </p:xfrm>
        <a:graphic>
          <a:graphicData uri="http://schemas.openxmlformats.org/presentationml/2006/ole">
            <p:oleObj spid="_x0000_s5122" name="Equation" r:id="rId3" imgW="1028520" imgH="634680" progId="Equation.3">
              <p:embed/>
            </p:oleObj>
          </a:graphicData>
        </a:graphic>
      </p:graphicFrame>
      <p:graphicFrame>
        <p:nvGraphicFramePr>
          <p:cNvPr id="5125" name="Content Placeholder 3"/>
          <p:cNvGraphicFramePr>
            <a:graphicFrameLocks noChangeAspect="1"/>
          </p:cNvGraphicFramePr>
          <p:nvPr/>
        </p:nvGraphicFramePr>
        <p:xfrm>
          <a:off x="2470150" y="3081026"/>
          <a:ext cx="3854450" cy="1406835"/>
        </p:xfrm>
        <a:graphic>
          <a:graphicData uri="http://schemas.openxmlformats.org/presentationml/2006/ole">
            <p:oleObj spid="_x0000_s5125" name="Equation" r:id="rId4" imgW="1739880" imgH="634680" progId="Equation.3">
              <p:embed/>
            </p:oleObj>
          </a:graphicData>
        </a:graphic>
      </p:graphicFrame>
      <p:graphicFrame>
        <p:nvGraphicFramePr>
          <p:cNvPr id="5126" name="Content Placeholder 3"/>
          <p:cNvGraphicFramePr>
            <a:graphicFrameLocks noChangeAspect="1"/>
          </p:cNvGraphicFramePr>
          <p:nvPr/>
        </p:nvGraphicFramePr>
        <p:xfrm>
          <a:off x="2989263" y="4739572"/>
          <a:ext cx="2878137" cy="1661227"/>
        </p:xfrm>
        <a:graphic>
          <a:graphicData uri="http://schemas.openxmlformats.org/presentationml/2006/ole">
            <p:oleObj spid="_x0000_s5126" name="Equation" r:id="rId5" imgW="1320480" imgH="76176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2362200"/>
            <a:ext cx="2008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Bandwidth Utilization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897868"/>
            <a:ext cx="1349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Energy Saving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574268"/>
            <a:ext cx="2082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Average Image Quality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 Solution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600200" y="2209800"/>
            <a:ext cx="533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ight Arrow 4"/>
          <p:cNvSpPr/>
          <p:nvPr/>
        </p:nvSpPr>
        <p:spPr>
          <a:xfrm>
            <a:off x="3429000" y="2667000"/>
            <a:ext cx="978408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5257800" y="25908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6629400" y="259080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/>
          <p:cNvSpPr txBox="1"/>
          <p:nvPr/>
        </p:nvSpPr>
        <p:spPr>
          <a:xfrm rot="16200000">
            <a:off x="1544057" y="2723144"/>
            <a:ext cx="572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buffer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5201657" y="2723144"/>
            <a:ext cx="572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buffer</a:t>
            </a:r>
            <a:endParaRPr lang="en-CA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6573257" y="2723144"/>
            <a:ext cx="572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buffer</a:t>
            </a:r>
            <a:endParaRPr lang="en-CA" dirty="0"/>
          </a:p>
        </p:txBody>
      </p:sp>
      <p:sp>
        <p:nvSpPr>
          <p:cNvPr id="12" name="Rectangle 11"/>
          <p:cNvSpPr/>
          <p:nvPr/>
        </p:nvSpPr>
        <p:spPr>
          <a:xfrm>
            <a:off x="3581400" y="473458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3581400" y="5115580"/>
            <a:ext cx="533400" cy="2286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4724400" y="4734580"/>
            <a:ext cx="533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4724400" y="4963180"/>
            <a:ext cx="533400" cy="3810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ight Arrow 15"/>
          <p:cNvSpPr/>
          <p:nvPr/>
        </p:nvSpPr>
        <p:spPr>
          <a:xfrm>
            <a:off x="2286000" y="4876800"/>
            <a:ext cx="978408" cy="2560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ight Arrow 16"/>
          <p:cNvSpPr/>
          <p:nvPr/>
        </p:nvSpPr>
        <p:spPr>
          <a:xfrm>
            <a:off x="5574792" y="4886980"/>
            <a:ext cx="978408" cy="2560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6146" name="Picture 2" descr="C:\NSLab\Cellphone6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353580"/>
            <a:ext cx="685800" cy="1290387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4509851" y="5420380"/>
            <a:ext cx="976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dirty="0" smtClean="0"/>
              <a:t>Buffer being</a:t>
            </a:r>
          </a:p>
          <a:p>
            <a:pPr algn="ctr"/>
            <a:r>
              <a:rPr lang="en-CA" sz="1400" dirty="0" smtClean="0"/>
              <a:t>drained</a:t>
            </a:r>
            <a:endParaRPr lang="en-CA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352800" y="5420380"/>
            <a:ext cx="976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dirty="0" smtClean="0"/>
              <a:t>Buffer being</a:t>
            </a:r>
          </a:p>
          <a:p>
            <a:pPr algn="ctr"/>
            <a:r>
              <a:rPr lang="en-CA" sz="1400" dirty="0" smtClean="0"/>
              <a:t>filled</a:t>
            </a:r>
            <a:endParaRPr lang="en-CA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4810780"/>
            <a:ext cx="57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Data</a:t>
            </a:r>
            <a:endParaRPr lang="en-CA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143000" y="3733800"/>
            <a:ext cx="708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00200" y="1828800"/>
            <a:ext cx="570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Size B</a:t>
            </a:r>
            <a:endParaRPr lang="en-CA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105400" y="2206823"/>
            <a:ext cx="7425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Size B/2</a:t>
            </a:r>
            <a:endParaRPr lang="en-CA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496489" y="2209800"/>
            <a:ext cx="7425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Size B/2</a:t>
            </a:r>
            <a:endParaRPr lang="en-CA" sz="14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143000" y="1828800"/>
            <a:ext cx="708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143000" y="6094412"/>
            <a:ext cx="7086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724400" y="5105400"/>
            <a:ext cx="533400" cy="2286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ectangle 29"/>
          <p:cNvSpPr/>
          <p:nvPr/>
        </p:nvSpPr>
        <p:spPr>
          <a:xfrm>
            <a:off x="4724400" y="5181600"/>
            <a:ext cx="533400" cy="1524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3581400" y="4953000"/>
            <a:ext cx="533400" cy="3810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/>
          <p:cNvSpPr/>
          <p:nvPr/>
        </p:nvSpPr>
        <p:spPr>
          <a:xfrm>
            <a:off x="3581400" y="4800600"/>
            <a:ext cx="533400" cy="5334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3581400" y="4724400"/>
            <a:ext cx="533400" cy="60960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5943600" y="5638800"/>
            <a:ext cx="2486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700" dirty="0" smtClean="0">
                <a:hlinkClick r:id="rId3"/>
              </a:rPr>
              <a:t>Image from</a:t>
            </a:r>
          </a:p>
          <a:p>
            <a:pPr algn="ctr"/>
            <a:r>
              <a:rPr lang="en-CA" sz="700" dirty="0" smtClean="0">
                <a:hlinkClick r:id="rId3"/>
              </a:rPr>
              <a:t>http://www.supgifts.com/images/cell%20phones/Cellphone652.jpg</a:t>
            </a:r>
            <a:endParaRPr lang="en-CA" sz="7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" pathEditMode="relative" ptsTypes="AA"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" pathEditMode="relative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" pathEditMode="relative" ptsTypes="AA">
                                      <p:cBhvr>
                                        <p:cTn id="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" pathEditMode="relative" ptsTypes="AA">
                                      <p:cBhvr>
                                        <p:cTn id="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" pathEditMode="relative" ptsTypes="AA">
                                      <p:cBhvr>
                                        <p:cTn id="3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5 0 " pathEditMode="relative" ptsTypes="AA">
                                      <p:cBhvr>
                                        <p:cTn id="3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5 0 " pathEditMode="relative" ptsTypes="AA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5 0 " pathEditMode="relative" ptsTypes="AA">
                                      <p:cBhvr>
                                        <p:cTn id="4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5 0 " pathEditMode="relative" ptsTypes="AA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5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 Solution</a:t>
            </a:r>
            <a:endParaRPr lang="en-CA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0" y="3124200"/>
            <a:ext cx="678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19200" y="3733800"/>
            <a:ext cx="678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562100" y="34671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390105" y="3466306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eft Brace 11"/>
          <p:cNvSpPr/>
          <p:nvPr/>
        </p:nvSpPr>
        <p:spPr>
          <a:xfrm rot="5400000">
            <a:off x="2743200" y="1752600"/>
            <a:ext cx="304800" cy="1828800"/>
          </a:xfrm>
          <a:prstGeom prst="lef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1828800" y="1652826"/>
            <a:ext cx="22184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600" dirty="0" smtClean="0"/>
              <a:t>Time window in which one</a:t>
            </a:r>
          </a:p>
          <a:p>
            <a:pPr algn="ctr"/>
            <a:r>
              <a:rPr lang="en-CA" sz="1600" dirty="0" smtClean="0"/>
              <a:t>buffer is being drained and</a:t>
            </a:r>
          </a:p>
          <a:p>
            <a:pPr algn="ctr"/>
            <a:r>
              <a:rPr lang="en-CA" sz="1600" dirty="0" smtClean="0"/>
              <a:t>another one being filled</a:t>
            </a:r>
            <a:endParaRPr lang="en-CA" sz="16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6438106" y="3466306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133600" y="3124200"/>
            <a:ext cx="4572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2895600" y="3124200"/>
            <a:ext cx="7620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4648200" y="3124200"/>
            <a:ext cx="4572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5257800" y="3124200"/>
            <a:ext cx="304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5943600" y="3124200"/>
            <a:ext cx="685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2667000" y="480060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The amount of data assigned to stream </a:t>
            </a:r>
            <a:r>
              <a:rPr lang="en-CA" i="1" dirty="0" smtClean="0"/>
              <a:t>s</a:t>
            </a:r>
            <a:r>
              <a:rPr lang="en-CA" dirty="0" smtClean="0"/>
              <a:t> in each time window should be the size of half a buffer</a:t>
            </a:r>
            <a:endParaRPr lang="en-CA" dirty="0"/>
          </a:p>
        </p:txBody>
      </p:sp>
      <p:cxnSp>
        <p:nvCxnSpPr>
          <p:cNvPr id="22" name="Straight Arrow Connector 21"/>
          <p:cNvCxnSpPr/>
          <p:nvPr/>
        </p:nvCxnSpPr>
        <p:spPr>
          <a:xfrm rot="16200000" flipV="1">
            <a:off x="3162300" y="39243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4800600" y="40386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Left Brace 24"/>
          <p:cNvSpPr/>
          <p:nvPr/>
        </p:nvSpPr>
        <p:spPr>
          <a:xfrm rot="5400000">
            <a:off x="5219700" y="1181100"/>
            <a:ext cx="304800" cy="2971800"/>
          </a:xfrm>
          <a:prstGeom prst="lef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TextBox 25"/>
          <p:cNvSpPr txBox="1"/>
          <p:nvPr/>
        </p:nvSpPr>
        <p:spPr>
          <a:xfrm>
            <a:off x="4191000" y="16764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/>
              <a:t>The length of  time window should be equal to the </a:t>
            </a:r>
            <a:r>
              <a:rPr lang="en-CA" sz="1600" dirty="0" err="1" smtClean="0"/>
              <a:t>playout</a:t>
            </a:r>
            <a:r>
              <a:rPr lang="en-CA" sz="1600" dirty="0" smtClean="0"/>
              <a:t> time of the playing buffer</a:t>
            </a:r>
            <a:endParaRPr lang="en-CA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3276600"/>
            <a:ext cx="879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Stream </a:t>
            </a:r>
            <a:r>
              <a:rPr lang="en-CA" i="1" dirty="0" smtClean="0"/>
              <a:t>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 Solution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648200"/>
          </a:xfrm>
        </p:spPr>
        <p:txBody>
          <a:bodyPr/>
          <a:lstStyle/>
          <a:p>
            <a:r>
              <a:rPr lang="en-CA" dirty="0" smtClean="0"/>
              <a:t>The usefulness of a frame</a:t>
            </a:r>
          </a:p>
          <a:p>
            <a:endParaRPr lang="en-CA" dirty="0"/>
          </a:p>
        </p:txBody>
      </p:sp>
      <p:graphicFrame>
        <p:nvGraphicFramePr>
          <p:cNvPr id="8195" name="Content Placeholder 3"/>
          <p:cNvGraphicFramePr>
            <a:graphicFrameLocks noChangeAspect="1"/>
          </p:cNvGraphicFramePr>
          <p:nvPr/>
        </p:nvGraphicFramePr>
        <p:xfrm>
          <a:off x="2133600" y="2286000"/>
          <a:ext cx="2743200" cy="908050"/>
        </p:xfrm>
        <a:graphic>
          <a:graphicData uri="http://schemas.openxmlformats.org/presentationml/2006/ole">
            <p:oleObj spid="_x0000_s8195" name="Equation" r:id="rId3" imgW="1765080" imgH="583920" progId="Equation.3">
              <p:embed/>
            </p:oleObj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352800" y="3657600"/>
            <a:ext cx="419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352800" y="4113212"/>
            <a:ext cx="419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52800" y="4572000"/>
            <a:ext cx="419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52800" y="5029200"/>
            <a:ext cx="419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3657600" y="3886200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4647406" y="3885406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6552406" y="3885406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3961606" y="4342606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029994" y="4342606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095206" y="4342606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6781006" y="4876006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876006" y="4799806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353594" y="4799806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05626" y="365760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s</a:t>
            </a:r>
            <a:endParaRPr lang="en-CA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2743200" y="4202668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s+1</a:t>
            </a:r>
            <a:endParaRPr lang="en-CA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2743200" y="4659868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s+2</a:t>
            </a:r>
            <a:endParaRPr lang="en-CA" i="1" dirty="0"/>
          </a:p>
        </p:txBody>
      </p:sp>
      <p:sp>
        <p:nvSpPr>
          <p:cNvPr id="24" name="Rectangle 23"/>
          <p:cNvSpPr/>
          <p:nvPr/>
        </p:nvSpPr>
        <p:spPr>
          <a:xfrm>
            <a:off x="3657600" y="4572000"/>
            <a:ext cx="2286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3962400" y="3657600"/>
            <a:ext cx="304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4267200" y="3657600"/>
            <a:ext cx="304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4572000" y="4572000"/>
            <a:ext cx="457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5029200" y="4114800"/>
            <a:ext cx="304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Left Brace 28"/>
          <p:cNvSpPr/>
          <p:nvPr/>
        </p:nvSpPr>
        <p:spPr>
          <a:xfrm rot="16200000">
            <a:off x="4210050" y="4743450"/>
            <a:ext cx="609600" cy="16383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TextBox 29"/>
          <p:cNvSpPr txBox="1"/>
          <p:nvPr/>
        </p:nvSpPr>
        <p:spPr>
          <a:xfrm>
            <a:off x="3657600" y="5943600"/>
            <a:ext cx="2019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Rescheduling window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Adaptive windows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There is a trade-off between energy saving and bandwidth utilization</a:t>
            </a:r>
          </a:p>
          <a:p>
            <a:pPr lvl="1"/>
            <a:r>
              <a:rPr lang="en-CA" dirty="0" smtClean="0"/>
              <a:t>We can constantly send small bursts of data for receivers, but the receiver circuits should be active all the time</a:t>
            </a:r>
          </a:p>
          <a:p>
            <a:pPr lvl="1"/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6096000" y="3733800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6096000" y="4114800"/>
            <a:ext cx="304800" cy="152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6096000" y="4572000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6096000" y="4953000"/>
            <a:ext cx="304800" cy="152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905000" y="3733800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0" y="4418012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05000" y="5103812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600200" y="4495800"/>
            <a:ext cx="19812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28800" y="5562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smtClean="0"/>
              <a:t>Current time</a:t>
            </a:r>
            <a:endParaRPr lang="en-CA" sz="1600" dirty="0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1906191" y="4494609"/>
            <a:ext cx="19804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67000" y="5562600"/>
            <a:ext cx="91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err="1" smtClean="0"/>
              <a:t>Playout</a:t>
            </a:r>
            <a:r>
              <a:rPr lang="en-CA" sz="1600" dirty="0" smtClean="0"/>
              <a:t> deadline of receivers</a:t>
            </a:r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Problem Statement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Broadcasting a number of scalable video streams from a base station to a large number of mobile receivers</a:t>
            </a:r>
          </a:p>
          <a:p>
            <a:pPr lvl="1"/>
            <a:r>
              <a:rPr lang="en-CA" dirty="0" smtClean="0"/>
              <a:t>Bandwidth utilization</a:t>
            </a:r>
          </a:p>
          <a:p>
            <a:pPr lvl="1"/>
            <a:r>
              <a:rPr lang="en-CA" dirty="0" smtClean="0"/>
              <a:t>Energy saving</a:t>
            </a:r>
          </a:p>
          <a:p>
            <a:pPr lvl="1"/>
            <a:r>
              <a:rPr lang="en-CA" dirty="0" smtClean="0"/>
              <a:t>Quality of the transmitted video</a:t>
            </a:r>
          </a:p>
          <a:p>
            <a:r>
              <a:rPr lang="en-CA" dirty="0" smtClean="0"/>
              <a:t>We describe:</a:t>
            </a:r>
          </a:p>
          <a:p>
            <a:pPr lvl="1"/>
            <a:r>
              <a:rPr lang="en-CA" dirty="0" smtClean="0"/>
              <a:t>Scalable Video Coding basics</a:t>
            </a:r>
          </a:p>
          <a:p>
            <a:pPr lvl="1"/>
            <a:r>
              <a:rPr lang="en-CA" dirty="0" smtClean="0"/>
              <a:t>Formulation for our problem</a:t>
            </a:r>
          </a:p>
          <a:p>
            <a:pPr lvl="1"/>
            <a:r>
              <a:rPr lang="en-CA" dirty="0" smtClean="0"/>
              <a:t>Results</a:t>
            </a:r>
          </a:p>
          <a:p>
            <a:pPr lvl="1"/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Adaptive windows</a:t>
            </a: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5715000" y="1752600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5715000" y="2133600"/>
            <a:ext cx="304800" cy="152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5715000" y="2438400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5715000" y="2819400"/>
            <a:ext cx="304800" cy="152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1981200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28800" y="2438400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28800" y="2894012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524000" y="2743200"/>
            <a:ext cx="19812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829991" y="2742009"/>
            <a:ext cx="19804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514600" y="1981200"/>
            <a:ext cx="304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Arc 15"/>
          <p:cNvSpPr/>
          <p:nvPr/>
        </p:nvSpPr>
        <p:spPr>
          <a:xfrm>
            <a:off x="2286000" y="2819400"/>
            <a:ext cx="914400" cy="914400"/>
          </a:xfrm>
          <a:prstGeom prst="arc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3200400" y="3276600"/>
            <a:ext cx="136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Missed frames</a:t>
            </a:r>
            <a:endParaRPr lang="en-CA" dirty="0"/>
          </a:p>
        </p:txBody>
      </p:sp>
      <p:sp>
        <p:nvSpPr>
          <p:cNvPr id="18" name="Rectangle 17"/>
          <p:cNvSpPr/>
          <p:nvPr/>
        </p:nvSpPr>
        <p:spPr>
          <a:xfrm>
            <a:off x="5715000" y="4190206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5715000" y="4571206"/>
            <a:ext cx="304800" cy="152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5715000" y="4876006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5715000" y="5257006"/>
            <a:ext cx="304800" cy="152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2" name="Straight Connector 21"/>
          <p:cNvCxnSpPr/>
          <p:nvPr/>
        </p:nvCxnSpPr>
        <p:spPr>
          <a:xfrm>
            <a:off x="1828800" y="4418806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828800" y="4876006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828800" y="5331618"/>
            <a:ext cx="3505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524000" y="5180806"/>
            <a:ext cx="19812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829991" y="5179615"/>
            <a:ext cx="19804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514600" y="4418806"/>
            <a:ext cx="76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ectangle 29"/>
          <p:cNvSpPr/>
          <p:nvPr/>
        </p:nvSpPr>
        <p:spPr>
          <a:xfrm>
            <a:off x="2667000" y="4419600"/>
            <a:ext cx="76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2590800" y="4876800"/>
            <a:ext cx="76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/>
          <p:cNvSpPr/>
          <p:nvPr/>
        </p:nvSpPr>
        <p:spPr>
          <a:xfrm>
            <a:off x="2743200" y="4876800"/>
            <a:ext cx="762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2438003" y="5180409"/>
            <a:ext cx="19804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819400" y="4419600"/>
            <a:ext cx="304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3124200" y="4876800"/>
            <a:ext cx="3048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TextBox 35"/>
          <p:cNvSpPr txBox="1"/>
          <p:nvPr/>
        </p:nvSpPr>
        <p:spPr>
          <a:xfrm>
            <a:off x="3048000" y="6107668"/>
            <a:ext cx="1330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New deadline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Adaptive windows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Having a dynamic candidate set of streams</a:t>
            </a:r>
          </a:p>
          <a:p>
            <a:pPr lvl="1"/>
            <a:r>
              <a:rPr lang="en-CA" dirty="0" smtClean="0"/>
              <a:t>Stream </a:t>
            </a:r>
            <a:r>
              <a:rPr lang="en-CA" i="1" dirty="0" smtClean="0"/>
              <a:t>s </a:t>
            </a:r>
            <a:r>
              <a:rPr lang="en-CA" dirty="0" smtClean="0"/>
              <a:t>becomes a candidate if </a:t>
            </a:r>
            <a:r>
              <a:rPr lang="en-CA" dirty="0" smtClean="0">
                <a:latin typeface="Times New Roman"/>
                <a:cs typeface="Times New Roman"/>
              </a:rPr>
              <a:t>α * B</a:t>
            </a:r>
            <a:r>
              <a:rPr lang="en-CA" dirty="0" smtClean="0"/>
              <a:t> of the buffer size (B) gets drained</a:t>
            </a:r>
          </a:p>
          <a:p>
            <a:pPr lvl="2"/>
            <a:r>
              <a:rPr lang="en-CA" dirty="0" smtClean="0"/>
              <a:t>Only schedule data for the streams in the candidate set</a:t>
            </a:r>
          </a:p>
          <a:p>
            <a:pPr lvl="2"/>
            <a:r>
              <a:rPr lang="en-CA" dirty="0" smtClean="0"/>
              <a:t>If α is low, we tend to schedule data for the receivers early and when there is lower buffer space. This results in smaller bursts</a:t>
            </a:r>
          </a:p>
          <a:p>
            <a:pPr lvl="2"/>
            <a:r>
              <a:rPr lang="en-CA" dirty="0" smtClean="0"/>
              <a:t>If α is higher, there will be more space in the receiver buffer and this could result into scheduling bigger bursts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3733800" y="4800600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3733800" y="49530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3733800" y="5486400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3733800" y="5638800"/>
            <a:ext cx="304800" cy="381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5027612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28800" y="5332412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28800" y="5637212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894806" y="51816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047206" y="54856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981200" y="5029200"/>
            <a:ext cx="1524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2133600" y="5334000"/>
            <a:ext cx="1524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2438400" y="5029200"/>
            <a:ext cx="1524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2590800" y="5334000"/>
            <a:ext cx="1524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7086600" y="4800600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7086600" y="5105400"/>
            <a:ext cx="304800" cy="228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7086600" y="5486400"/>
            <a:ext cx="304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7086600" y="5791200"/>
            <a:ext cx="304800" cy="228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9" name="Straight Connector 28"/>
          <p:cNvCxnSpPr/>
          <p:nvPr/>
        </p:nvCxnSpPr>
        <p:spPr>
          <a:xfrm>
            <a:off x="5181600" y="5027612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181600" y="5332412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181600" y="5637212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5944394" y="5181600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096794" y="54856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334000" y="5029200"/>
            <a:ext cx="3810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ectangle 34"/>
          <p:cNvSpPr/>
          <p:nvPr/>
        </p:nvSpPr>
        <p:spPr>
          <a:xfrm>
            <a:off x="5715000" y="5334000"/>
            <a:ext cx="3810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Adaptive windows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Important parameters</a:t>
            </a:r>
          </a:p>
          <a:p>
            <a:pPr lvl="1"/>
            <a:r>
              <a:rPr lang="en-CA" dirty="0" smtClean="0"/>
              <a:t>The buffer level</a:t>
            </a:r>
          </a:p>
          <a:p>
            <a:pPr lvl="1"/>
            <a:endParaRPr lang="en-CA" dirty="0" smtClean="0"/>
          </a:p>
          <a:p>
            <a:pPr lvl="2"/>
            <a:r>
              <a:rPr lang="en-CA" dirty="0" smtClean="0"/>
              <a:t>    is the number of frames sent for stream </a:t>
            </a:r>
            <a:r>
              <a:rPr lang="en-CA" i="1" dirty="0" smtClean="0"/>
              <a:t>s</a:t>
            </a:r>
            <a:endParaRPr lang="en-CA" dirty="0" smtClean="0"/>
          </a:p>
          <a:p>
            <a:pPr lvl="1"/>
            <a:r>
              <a:rPr lang="en-CA" dirty="0" smtClean="0"/>
              <a:t>The deadline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The candidacy time</a:t>
            </a:r>
          </a:p>
          <a:p>
            <a:pPr lvl="1"/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33599" y="2362200"/>
          <a:ext cx="1947333" cy="381000"/>
        </p:xfrm>
        <a:graphic>
          <a:graphicData uri="http://schemas.openxmlformats.org/presentationml/2006/ole">
            <p:oleObj spid="_x0000_s9218" name="Equation" r:id="rId4" imgW="1168200" imgH="22860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752600" y="2743200"/>
          <a:ext cx="231775" cy="319690"/>
        </p:xfrm>
        <a:graphic>
          <a:graphicData uri="http://schemas.openxmlformats.org/presentationml/2006/ole">
            <p:oleObj spid="_x0000_s9219" name="Equation" r:id="rId5" imgW="164880" imgH="228600" progId="Equation.3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038350" y="3581400"/>
          <a:ext cx="2139950" cy="381000"/>
        </p:xfrm>
        <a:graphic>
          <a:graphicData uri="http://schemas.openxmlformats.org/presentationml/2006/ole">
            <p:oleObj spid="_x0000_s9220" name="Equation" r:id="rId6" imgW="1282680" imgH="22860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2100263" y="4495800"/>
          <a:ext cx="2054225" cy="381000"/>
        </p:xfrm>
        <a:graphic>
          <a:graphicData uri="http://schemas.openxmlformats.org/presentationml/2006/ole">
            <p:oleObj spid="_x0000_s9221" name="Equation" r:id="rId7" imgW="1231560" imgH="22860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2068513" y="4945063"/>
          <a:ext cx="4256087" cy="550862"/>
        </p:xfrm>
        <a:graphic>
          <a:graphicData uri="http://schemas.openxmlformats.org/presentationml/2006/ole">
            <p:oleObj spid="_x0000_s9222" name="Equation" r:id="rId8" imgW="2552400" imgH="330120" progId="Equation.3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108200" y="5715000"/>
          <a:ext cx="1397000" cy="381000"/>
        </p:xfrm>
        <a:graphic>
          <a:graphicData uri="http://schemas.openxmlformats.org/presentationml/2006/ole">
            <p:oleObj spid="_x0000_s9223" name="Equation" r:id="rId9" imgW="8380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Adaptive windows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At time </a:t>
            </a:r>
            <a:r>
              <a:rPr lang="en-CA" i="1" dirty="0" smtClean="0"/>
              <a:t>t, </a:t>
            </a:r>
            <a:r>
              <a:rPr lang="en-CA" dirty="0" smtClean="0"/>
              <a:t>we schedule a burst for a candidate stream </a:t>
            </a:r>
            <a:r>
              <a:rPr lang="en-CA" i="1" dirty="0" smtClean="0"/>
              <a:t>s</a:t>
            </a:r>
            <a:r>
              <a:rPr lang="en-CA" dirty="0" smtClean="0"/>
              <a:t> until either:</a:t>
            </a:r>
          </a:p>
          <a:p>
            <a:pPr lvl="1"/>
            <a:r>
              <a:rPr lang="en-CA" dirty="0" smtClean="0"/>
              <a:t>Receiver buffer for stream </a:t>
            </a:r>
            <a:r>
              <a:rPr lang="en-CA" i="1" dirty="0" smtClean="0"/>
              <a:t>s</a:t>
            </a:r>
            <a:r>
              <a:rPr lang="en-CA" dirty="0" smtClean="0"/>
              <a:t> is full</a:t>
            </a:r>
          </a:p>
          <a:p>
            <a:pPr lvl="1"/>
            <a:r>
              <a:rPr lang="en-CA" dirty="0" smtClean="0"/>
              <a:t>Time      where     is the stream with the closest candidacy time among all non-candidate streams</a:t>
            </a:r>
          </a:p>
          <a:p>
            <a:pPr lvl="1"/>
            <a:r>
              <a:rPr lang="en-CA" dirty="0" smtClean="0"/>
              <a:t>Maximum burst size </a:t>
            </a:r>
            <a:r>
              <a:rPr lang="en-CA" i="1" dirty="0" smtClean="0"/>
              <a:t>M</a:t>
            </a:r>
          </a:p>
          <a:p>
            <a:r>
              <a:rPr lang="en-CA" dirty="0" smtClean="0"/>
              <a:t>After scheduling a burst, whenever there is a missed deadline:</a:t>
            </a:r>
          </a:p>
          <a:p>
            <a:pPr lvl="1"/>
            <a:r>
              <a:rPr lang="en-CA" dirty="0" smtClean="0"/>
              <a:t>We go back to time      for which the decoding deadline of frames is not passed and set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CA" dirty="0" smtClean="0">
                <a:latin typeface="Times New Roman"/>
                <a:cs typeface="Times New Roman"/>
              </a:rPr>
              <a:t>=</a:t>
            </a:r>
            <a:r>
              <a:rPr lang="el-GR" dirty="0" smtClean="0">
                <a:latin typeface="Times New Roman"/>
                <a:cs typeface="Times New Roman"/>
              </a:rPr>
              <a:t> α</a:t>
            </a:r>
            <a:r>
              <a:rPr lang="en-CA" dirty="0" smtClean="0">
                <a:latin typeface="Times New Roman"/>
                <a:cs typeface="Times New Roman"/>
              </a:rPr>
              <a:t>/2</a:t>
            </a:r>
          </a:p>
          <a:p>
            <a:pPr lvl="1"/>
            <a:r>
              <a:rPr lang="en-CA" dirty="0" smtClean="0"/>
              <a:t>We increase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en-CA" dirty="0" smtClean="0">
                <a:latin typeface="Times New Roman"/>
                <a:cs typeface="Times New Roman"/>
              </a:rPr>
              <a:t> </a:t>
            </a:r>
            <a:r>
              <a:rPr lang="en-CA" dirty="0" smtClean="0"/>
              <a:t>after time </a:t>
            </a:r>
            <a:r>
              <a:rPr lang="en-CA" i="1" dirty="0" smtClean="0"/>
              <a:t>t</a:t>
            </a:r>
            <a:r>
              <a:rPr lang="en-CA" dirty="0" smtClean="0"/>
              <a:t> for each burst until it reaches to its initial value</a:t>
            </a:r>
          </a:p>
          <a:p>
            <a:endParaRPr lang="en-CA" dirty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217737" y="2590800"/>
          <a:ext cx="296863" cy="381000"/>
        </p:xfrm>
        <a:graphic>
          <a:graphicData uri="http://schemas.openxmlformats.org/presentationml/2006/ole">
            <p:oleObj spid="_x0000_s10242" name="Equation" r:id="rId3" imgW="177480" imgH="228600" progId="Equation.3">
              <p:embed/>
            </p:oleObj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3271837" y="2667000"/>
          <a:ext cx="233363" cy="296863"/>
        </p:xfrm>
        <a:graphic>
          <a:graphicData uri="http://schemas.openxmlformats.org/presentationml/2006/ole">
            <p:oleObj spid="_x0000_s10243" name="Equation" r:id="rId4" imgW="139680" imgH="177480" progId="Equation.3">
              <p:embed/>
            </p:oleObj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3825875" y="4495800"/>
          <a:ext cx="190500" cy="296862"/>
        </p:xfrm>
        <a:graphic>
          <a:graphicData uri="http://schemas.openxmlformats.org/presentationml/2006/ole">
            <p:oleObj spid="_x0000_s10246" name="Equation" r:id="rId5" imgW="1141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Video stream preparation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err="1" smtClean="0"/>
              <a:t>ffmpeg</a:t>
            </a:r>
            <a:r>
              <a:rPr lang="en-CA" dirty="0" smtClean="0"/>
              <a:t> to convert mp4 files to </a:t>
            </a:r>
            <a:r>
              <a:rPr lang="en-CA" dirty="0" err="1" smtClean="0"/>
              <a:t>yuv</a:t>
            </a:r>
            <a:r>
              <a:rPr lang="en-CA" dirty="0" smtClean="0"/>
              <a:t> files</a:t>
            </a:r>
          </a:p>
          <a:p>
            <a:r>
              <a:rPr lang="en-CA" dirty="0" smtClean="0"/>
              <a:t>Joint Scalable Video Model (JSVM), the reference software for H.264/SVC</a:t>
            </a:r>
          </a:p>
          <a:p>
            <a:pPr lvl="1"/>
            <a:r>
              <a:rPr lang="en-CA" dirty="0" err="1" smtClean="0"/>
              <a:t>BitstreamExtractorStatic</a:t>
            </a:r>
            <a:endParaRPr lang="en-CA" dirty="0" smtClean="0"/>
          </a:p>
          <a:p>
            <a:pPr lvl="2"/>
            <a:r>
              <a:rPr lang="en-CA" dirty="0" smtClean="0"/>
              <a:t>To extract MGS layer information</a:t>
            </a:r>
          </a:p>
          <a:p>
            <a:pPr lvl="2"/>
            <a:r>
              <a:rPr lang="en-CA" dirty="0" smtClean="0"/>
              <a:t>To create video streams with different quality layers</a:t>
            </a:r>
          </a:p>
          <a:p>
            <a:pPr lvl="1"/>
            <a:r>
              <a:rPr lang="en-CA" dirty="0" err="1" smtClean="0"/>
              <a:t>PSNRStatic</a:t>
            </a:r>
            <a:endParaRPr lang="en-CA" dirty="0" smtClean="0"/>
          </a:p>
          <a:p>
            <a:pPr lvl="2"/>
            <a:r>
              <a:rPr lang="en-CA" dirty="0" smtClean="0"/>
              <a:t>To extract PSNR value for each MGS layer of each frame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</a:t>
            </a:r>
            <a:endParaRPr lang="en-CA" dirty="0"/>
          </a:p>
        </p:txBody>
      </p:sp>
      <p:pic>
        <p:nvPicPr>
          <p:cNvPr id="43010" name="Picture 2" descr="C:\Users\Farid\Desktop\Movid2010-matlab-code\VBR\vbr.bm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19175" y="1895475"/>
            <a:ext cx="7562850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</a:t>
            </a:r>
            <a:endParaRPr lang="en-CA" dirty="0"/>
          </a:p>
        </p:txBody>
      </p:sp>
      <p:pic>
        <p:nvPicPr>
          <p:cNvPr id="11266" name="Picture 2" descr="C:\Users\Farid\Desktop\Movid2010-matlab-code\energy\energy-saving.bm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28800"/>
            <a:ext cx="7938104" cy="39290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39938" name="Picture 2" descr="C:\Users\Farid\Desktop\Movid2010-matlab-code\individual drops min-max\min-max-drop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05000"/>
            <a:ext cx="7562850" cy="374332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 rot="5400000">
            <a:off x="2437606" y="4648200"/>
            <a:ext cx="27432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</a:t>
            </a:r>
            <a:endParaRPr lang="en-CA" dirty="0"/>
          </a:p>
        </p:txBody>
      </p:sp>
      <p:pic>
        <p:nvPicPr>
          <p:cNvPr id="40962" name="Picture 2" descr="C:\Users\Farid\Desktop\Movid2010-matlab-code\PSNR - new psnr_max\PSNR.bm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81200"/>
            <a:ext cx="7562850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1986" name="Picture 2" descr="C:\Users\Farid\Desktop\Movid2010-matlab-code\PSNR min-max new\psnr_min_max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7750" y="2124075"/>
            <a:ext cx="7562850" cy="374332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 rot="5400000">
            <a:off x="1790700" y="3314700"/>
            <a:ext cx="22098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Scalable Video Coding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Scalable video coding</a:t>
            </a:r>
          </a:p>
          <a:p>
            <a:pPr lvl="1"/>
            <a:r>
              <a:rPr lang="en-CA" dirty="0" smtClean="0"/>
              <a:t>Temporal scalability</a:t>
            </a:r>
          </a:p>
          <a:p>
            <a:pPr lvl="1"/>
            <a:r>
              <a:rPr lang="en-CA" dirty="0" smtClean="0"/>
              <a:t>Spatial scalability</a:t>
            </a:r>
          </a:p>
          <a:p>
            <a:pPr lvl="1"/>
            <a:r>
              <a:rPr lang="en-CA" dirty="0" smtClean="0"/>
              <a:t>Quality scalability</a:t>
            </a:r>
          </a:p>
          <a:p>
            <a:r>
              <a:rPr lang="en-CA" dirty="0" smtClean="0"/>
              <a:t>Temporal scalability</a:t>
            </a:r>
          </a:p>
          <a:p>
            <a:pPr lvl="1"/>
            <a:r>
              <a:rPr lang="en-CA" dirty="0" smtClean="0"/>
              <a:t>Altering </a:t>
            </a:r>
            <a:r>
              <a:rPr lang="en-CA" dirty="0" smtClean="0"/>
              <a:t>temporal resolution of a video</a:t>
            </a:r>
          </a:p>
          <a:p>
            <a:pPr lvl="1"/>
            <a:r>
              <a:rPr lang="en-CA" dirty="0" smtClean="0"/>
              <a:t>Dropping random frames does not work</a:t>
            </a:r>
          </a:p>
          <a:p>
            <a:pPr lvl="2"/>
            <a:r>
              <a:rPr lang="en-CA" dirty="0" smtClean="0"/>
              <a:t>Other frames might depend on them for motion compensation</a:t>
            </a:r>
          </a:p>
          <a:p>
            <a:pPr lvl="1"/>
            <a:r>
              <a:rPr lang="en-CA" dirty="0" smtClean="0"/>
              <a:t>The frames must be encoded in hierarchical prediction structure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Future Works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Analysis of the energy saving and bandwidth utilization based on adaptive parameter</a:t>
            </a:r>
          </a:p>
          <a:p>
            <a:r>
              <a:rPr lang="en-CA" dirty="0" smtClean="0"/>
              <a:t>Finding lower/higher bound for energy saving and bandwidth utilization based on adaptive parameter</a:t>
            </a:r>
          </a:p>
          <a:p>
            <a:r>
              <a:rPr lang="en-CA" dirty="0" smtClean="0"/>
              <a:t>Finding the updating formulation for the adaptive parameter that leads to the best results for energy consumption and bandwidth utilization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algn="ctr">
              <a:buNone/>
            </a:pPr>
            <a:r>
              <a:rPr lang="en-CA" sz="4800" dirty="0" smtClean="0"/>
              <a:t>Thanks You</a:t>
            </a:r>
            <a:endParaRPr lang="en-CA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80392" y="1219200"/>
            <a:ext cx="152400" cy="685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1537592" y="1219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1994792" y="12192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2451992" y="1219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ectangle 21"/>
          <p:cNvSpPr/>
          <p:nvPr/>
        </p:nvSpPr>
        <p:spPr>
          <a:xfrm>
            <a:off x="2909192" y="1219200"/>
            <a:ext cx="1524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3366392" y="1219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3823592" y="12192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4280792" y="1219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4737992" y="1219200"/>
            <a:ext cx="1524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5195192" y="1219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5652392" y="12192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6109592" y="1219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ectangle 29"/>
          <p:cNvSpPr/>
          <p:nvPr/>
        </p:nvSpPr>
        <p:spPr>
          <a:xfrm>
            <a:off x="6566792" y="1219200"/>
            <a:ext cx="1524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7023992" y="1219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Rectangle 31"/>
          <p:cNvSpPr/>
          <p:nvPr/>
        </p:nvSpPr>
        <p:spPr>
          <a:xfrm>
            <a:off x="7481192" y="12192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7938392" y="12192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Rectangle 33"/>
          <p:cNvSpPr/>
          <p:nvPr/>
        </p:nvSpPr>
        <p:spPr>
          <a:xfrm>
            <a:off x="8395592" y="1219200"/>
            <a:ext cx="1524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Arc 35"/>
          <p:cNvSpPr/>
          <p:nvPr/>
        </p:nvSpPr>
        <p:spPr>
          <a:xfrm>
            <a:off x="1080392" y="685800"/>
            <a:ext cx="3733800" cy="9144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Arc 36"/>
          <p:cNvSpPr/>
          <p:nvPr/>
        </p:nvSpPr>
        <p:spPr>
          <a:xfrm>
            <a:off x="1080392" y="914400"/>
            <a:ext cx="1828800" cy="4572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Arc 37"/>
          <p:cNvSpPr/>
          <p:nvPr/>
        </p:nvSpPr>
        <p:spPr>
          <a:xfrm>
            <a:off x="1080392" y="1066800"/>
            <a:ext cx="9144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Arc 38"/>
          <p:cNvSpPr/>
          <p:nvPr/>
        </p:nvSpPr>
        <p:spPr>
          <a:xfrm>
            <a:off x="2070992" y="10668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Arc 39"/>
          <p:cNvSpPr/>
          <p:nvPr/>
        </p:nvSpPr>
        <p:spPr>
          <a:xfrm>
            <a:off x="2985392" y="914400"/>
            <a:ext cx="1752600" cy="4572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Arc 40"/>
          <p:cNvSpPr/>
          <p:nvPr/>
        </p:nvSpPr>
        <p:spPr>
          <a:xfrm>
            <a:off x="2985392" y="10668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Arc 41"/>
          <p:cNvSpPr/>
          <p:nvPr/>
        </p:nvSpPr>
        <p:spPr>
          <a:xfrm>
            <a:off x="3899792" y="10668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Arc 42"/>
          <p:cNvSpPr/>
          <p:nvPr/>
        </p:nvSpPr>
        <p:spPr>
          <a:xfrm>
            <a:off x="4890392" y="685800"/>
            <a:ext cx="3581400" cy="9144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Arc 46"/>
          <p:cNvSpPr/>
          <p:nvPr/>
        </p:nvSpPr>
        <p:spPr>
          <a:xfrm>
            <a:off x="6642992" y="914400"/>
            <a:ext cx="1752600" cy="4572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8" name="Arc 47"/>
          <p:cNvSpPr/>
          <p:nvPr/>
        </p:nvSpPr>
        <p:spPr>
          <a:xfrm>
            <a:off x="6642992" y="10668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Arc 48"/>
          <p:cNvSpPr/>
          <p:nvPr/>
        </p:nvSpPr>
        <p:spPr>
          <a:xfrm>
            <a:off x="7557392" y="10668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0" name="Arc 49"/>
          <p:cNvSpPr/>
          <p:nvPr/>
        </p:nvSpPr>
        <p:spPr>
          <a:xfrm>
            <a:off x="4890392" y="914400"/>
            <a:ext cx="1676400" cy="4572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1" name="Arc 50"/>
          <p:cNvSpPr/>
          <p:nvPr/>
        </p:nvSpPr>
        <p:spPr>
          <a:xfrm>
            <a:off x="4890392" y="1066800"/>
            <a:ext cx="762000" cy="1524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Arc 51"/>
          <p:cNvSpPr/>
          <p:nvPr/>
        </p:nvSpPr>
        <p:spPr>
          <a:xfrm>
            <a:off x="5728592" y="10668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3" name="Left Bracket 52"/>
          <p:cNvSpPr/>
          <p:nvPr/>
        </p:nvSpPr>
        <p:spPr>
          <a:xfrm rot="5400000">
            <a:off x="3099692" y="-1104900"/>
            <a:ext cx="152400" cy="3581400"/>
          </a:xfrm>
          <a:prstGeom prst="leftBracket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Left Bracket 53"/>
          <p:cNvSpPr/>
          <p:nvPr/>
        </p:nvSpPr>
        <p:spPr>
          <a:xfrm rot="5400000">
            <a:off x="6757292" y="-1104900"/>
            <a:ext cx="152400" cy="3581400"/>
          </a:xfrm>
          <a:prstGeom prst="leftBracket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TextBox 54"/>
          <p:cNvSpPr txBox="1"/>
          <p:nvPr/>
        </p:nvSpPr>
        <p:spPr>
          <a:xfrm>
            <a:off x="2809829" y="304800"/>
            <a:ext cx="556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/>
              <a:t>GOP</a:t>
            </a:r>
            <a:endParaRPr lang="en-CA" dirty="0"/>
          </a:p>
        </p:txBody>
      </p:sp>
      <p:sp>
        <p:nvSpPr>
          <p:cNvPr id="56" name="TextBox 55"/>
          <p:cNvSpPr txBox="1"/>
          <p:nvPr/>
        </p:nvSpPr>
        <p:spPr>
          <a:xfrm>
            <a:off x="6490592" y="304800"/>
            <a:ext cx="5565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/>
              <a:t>GOP</a:t>
            </a:r>
            <a:endParaRPr lang="en-CA" dirty="0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1232792" y="1598612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147192" y="16002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061592" y="16002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975992" y="16002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890392" y="1598612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804792" y="16002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6719192" y="16002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7633592" y="16002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766192" y="16002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680592" y="16002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3594992" y="16002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509392" y="16002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5423792" y="16002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6338192" y="16002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252592" y="16002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8166992" y="16002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004192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0</a:t>
            </a:r>
            <a:endParaRPr lang="en-CA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1490154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4</a:t>
            </a:r>
            <a:endParaRPr lang="en-CA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1947354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3</a:t>
            </a:r>
            <a:endParaRPr lang="en-CA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2404554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5</a:t>
            </a:r>
            <a:endParaRPr lang="en-CA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2861754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2</a:t>
            </a:r>
            <a:endParaRPr lang="en-CA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3318954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7</a:t>
            </a:r>
            <a:endParaRPr lang="en-CA" sz="1400" dirty="0"/>
          </a:p>
        </p:txBody>
      </p:sp>
      <p:sp>
        <p:nvSpPr>
          <p:cNvPr id="85" name="TextBox 84"/>
          <p:cNvSpPr txBox="1"/>
          <p:nvPr/>
        </p:nvSpPr>
        <p:spPr>
          <a:xfrm>
            <a:off x="3747392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6</a:t>
            </a:r>
            <a:endParaRPr lang="en-CA" sz="1400" dirty="0"/>
          </a:p>
        </p:txBody>
      </p:sp>
      <p:sp>
        <p:nvSpPr>
          <p:cNvPr id="86" name="TextBox 85"/>
          <p:cNvSpPr txBox="1"/>
          <p:nvPr/>
        </p:nvSpPr>
        <p:spPr>
          <a:xfrm>
            <a:off x="4204592" y="19020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8</a:t>
            </a:r>
            <a:endParaRPr lang="en-CA" sz="1400" dirty="0"/>
          </a:p>
        </p:txBody>
      </p:sp>
      <p:sp>
        <p:nvSpPr>
          <p:cNvPr id="87" name="TextBox 86"/>
          <p:cNvSpPr txBox="1"/>
          <p:nvPr/>
        </p:nvSpPr>
        <p:spPr>
          <a:xfrm>
            <a:off x="4690554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</a:t>
            </a:r>
            <a:endParaRPr lang="en-CA" sz="1400" dirty="0"/>
          </a:p>
        </p:txBody>
      </p:sp>
      <p:sp>
        <p:nvSpPr>
          <p:cNvPr id="88" name="TextBox 87"/>
          <p:cNvSpPr txBox="1"/>
          <p:nvPr/>
        </p:nvSpPr>
        <p:spPr>
          <a:xfrm>
            <a:off x="5118992" y="19050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12</a:t>
            </a:r>
            <a:endParaRPr lang="en-CA" sz="1400" dirty="0"/>
          </a:p>
        </p:txBody>
      </p:sp>
      <p:sp>
        <p:nvSpPr>
          <p:cNvPr id="89" name="TextBox 88"/>
          <p:cNvSpPr txBox="1"/>
          <p:nvPr/>
        </p:nvSpPr>
        <p:spPr>
          <a:xfrm>
            <a:off x="5513584" y="19050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11</a:t>
            </a:r>
            <a:endParaRPr lang="en-CA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6033392" y="19050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13</a:t>
            </a:r>
            <a:endParaRPr lang="en-CA" sz="1400" dirty="0"/>
          </a:p>
        </p:txBody>
      </p:sp>
      <p:sp>
        <p:nvSpPr>
          <p:cNvPr id="91" name="TextBox 90"/>
          <p:cNvSpPr txBox="1"/>
          <p:nvPr/>
        </p:nvSpPr>
        <p:spPr>
          <a:xfrm>
            <a:off x="6490592" y="190202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10</a:t>
            </a:r>
            <a:endParaRPr lang="en-CA" sz="1400" dirty="0"/>
          </a:p>
        </p:txBody>
      </p:sp>
      <p:sp>
        <p:nvSpPr>
          <p:cNvPr id="92" name="TextBox 91"/>
          <p:cNvSpPr txBox="1"/>
          <p:nvPr/>
        </p:nvSpPr>
        <p:spPr>
          <a:xfrm>
            <a:off x="6947792" y="19050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15</a:t>
            </a:r>
            <a:endParaRPr lang="en-CA" sz="1400" dirty="0"/>
          </a:p>
        </p:txBody>
      </p:sp>
      <p:sp>
        <p:nvSpPr>
          <p:cNvPr id="93" name="TextBox 92"/>
          <p:cNvSpPr txBox="1"/>
          <p:nvPr/>
        </p:nvSpPr>
        <p:spPr>
          <a:xfrm>
            <a:off x="7404992" y="19050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14</a:t>
            </a:r>
            <a:endParaRPr lang="en-CA" sz="1400" dirty="0"/>
          </a:p>
        </p:txBody>
      </p:sp>
      <p:sp>
        <p:nvSpPr>
          <p:cNvPr id="94" name="TextBox 93"/>
          <p:cNvSpPr txBox="1"/>
          <p:nvPr/>
        </p:nvSpPr>
        <p:spPr>
          <a:xfrm>
            <a:off x="7862192" y="19050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16</a:t>
            </a:r>
            <a:endParaRPr lang="en-CA" sz="1400" dirty="0"/>
          </a:p>
        </p:txBody>
      </p:sp>
      <p:sp>
        <p:nvSpPr>
          <p:cNvPr id="95" name="TextBox 94"/>
          <p:cNvSpPr txBox="1"/>
          <p:nvPr/>
        </p:nvSpPr>
        <p:spPr>
          <a:xfrm>
            <a:off x="8348154" y="1905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9</a:t>
            </a:r>
            <a:endParaRPr lang="en-CA" sz="1400" dirty="0"/>
          </a:p>
        </p:txBody>
      </p:sp>
      <p:graphicFrame>
        <p:nvGraphicFramePr>
          <p:cNvPr id="97" name="Object 96"/>
          <p:cNvGraphicFramePr>
            <a:graphicFrameLocks noChangeAspect="1"/>
          </p:cNvGraphicFramePr>
          <p:nvPr/>
        </p:nvGraphicFramePr>
        <p:xfrm>
          <a:off x="1067692" y="2209800"/>
          <a:ext cx="165100" cy="228600"/>
        </p:xfrm>
        <a:graphic>
          <a:graphicData uri="http://schemas.openxmlformats.org/presentationml/2006/ole">
            <p:oleObj spid="_x0000_s1026" name="Equation" r:id="rId4" imgW="164880" imgH="2286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31242" y="2209800"/>
          <a:ext cx="152400" cy="228600"/>
        </p:xfrm>
        <a:graphic>
          <a:graphicData uri="http://schemas.openxmlformats.org/presentationml/2006/ole">
            <p:oleObj spid="_x0000_s1027" name="Equation" r:id="rId5" imgW="152280" imgH="22860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982092" y="2216150"/>
          <a:ext cx="165100" cy="215900"/>
        </p:xfrm>
        <a:graphic>
          <a:graphicData uri="http://schemas.openxmlformats.org/presentationml/2006/ole">
            <p:oleObj spid="_x0000_s1028" name="Equation" r:id="rId6" imgW="164880" imgH="215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445642" y="2209800"/>
          <a:ext cx="152400" cy="228600"/>
        </p:xfrm>
        <a:graphic>
          <a:graphicData uri="http://schemas.openxmlformats.org/presentationml/2006/ole">
            <p:oleObj spid="_x0000_s1029" name="Equation" r:id="rId7" imgW="152280" imgH="2286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902842" y="2216150"/>
          <a:ext cx="152400" cy="215900"/>
        </p:xfrm>
        <a:graphic>
          <a:graphicData uri="http://schemas.openxmlformats.org/presentationml/2006/ole">
            <p:oleObj spid="_x0000_s1030" name="Equation" r:id="rId8" imgW="152280" imgH="2156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360042" y="2209800"/>
          <a:ext cx="152400" cy="228600"/>
        </p:xfrm>
        <a:graphic>
          <a:graphicData uri="http://schemas.openxmlformats.org/presentationml/2006/ole">
            <p:oleObj spid="_x0000_s1031" name="Equation" r:id="rId9" imgW="152280" imgH="22860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810892" y="2216150"/>
          <a:ext cx="165100" cy="215900"/>
        </p:xfrm>
        <a:graphic>
          <a:graphicData uri="http://schemas.openxmlformats.org/presentationml/2006/ole">
            <p:oleObj spid="_x0000_s1032" name="Equation" r:id="rId10" imgW="164880" imgH="2156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274442" y="2209800"/>
          <a:ext cx="152400" cy="228600"/>
        </p:xfrm>
        <a:graphic>
          <a:graphicData uri="http://schemas.openxmlformats.org/presentationml/2006/ole">
            <p:oleObj spid="_x0000_s1033" name="Equation" r:id="rId11" imgW="152280" imgH="228600" progId="Equation.3">
              <p:embed/>
            </p:oleObj>
          </a:graphicData>
        </a:graphic>
      </p:graphicFrame>
      <p:graphicFrame>
        <p:nvGraphicFramePr>
          <p:cNvPr id="1043" name="Object 19"/>
          <p:cNvGraphicFramePr>
            <a:graphicFrameLocks noChangeAspect="1"/>
          </p:cNvGraphicFramePr>
          <p:nvPr/>
        </p:nvGraphicFramePr>
        <p:xfrm>
          <a:off x="4737992" y="2209800"/>
          <a:ext cx="165100" cy="228600"/>
        </p:xfrm>
        <a:graphic>
          <a:graphicData uri="http://schemas.openxmlformats.org/presentationml/2006/ole">
            <p:oleObj spid="_x0000_s1043" name="Equation" r:id="rId12" imgW="164880" imgH="228600" progId="Equation.3">
              <p:embed/>
            </p:oleObj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5201542" y="2209800"/>
          <a:ext cx="152400" cy="228600"/>
        </p:xfrm>
        <a:graphic>
          <a:graphicData uri="http://schemas.openxmlformats.org/presentationml/2006/ole">
            <p:oleObj spid="_x0000_s1044" name="Equation" r:id="rId13" imgW="152280" imgH="228600" progId="Equation.3">
              <p:embed/>
            </p:oleObj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/>
        </p:nvGraphicFramePr>
        <p:xfrm>
          <a:off x="5652392" y="2216150"/>
          <a:ext cx="165100" cy="215900"/>
        </p:xfrm>
        <a:graphic>
          <a:graphicData uri="http://schemas.openxmlformats.org/presentationml/2006/ole">
            <p:oleObj spid="_x0000_s1045" name="Equation" r:id="rId14" imgW="164880" imgH="215640" progId="Equation.3">
              <p:embed/>
            </p:oleObj>
          </a:graphicData>
        </a:graphic>
      </p:graphicFrame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6115942" y="2209800"/>
          <a:ext cx="152400" cy="228600"/>
        </p:xfrm>
        <a:graphic>
          <a:graphicData uri="http://schemas.openxmlformats.org/presentationml/2006/ole">
            <p:oleObj spid="_x0000_s1046" name="Equation" r:id="rId15" imgW="152280" imgH="228600" progId="Equation.3">
              <p:embed/>
            </p:oleObj>
          </a:graphicData>
        </a:graphic>
      </p:graphicFrame>
      <p:graphicFrame>
        <p:nvGraphicFramePr>
          <p:cNvPr id="1047" name="Object 23"/>
          <p:cNvGraphicFramePr>
            <a:graphicFrameLocks noChangeAspect="1"/>
          </p:cNvGraphicFramePr>
          <p:nvPr/>
        </p:nvGraphicFramePr>
        <p:xfrm>
          <a:off x="6573142" y="2216150"/>
          <a:ext cx="152400" cy="215900"/>
        </p:xfrm>
        <a:graphic>
          <a:graphicData uri="http://schemas.openxmlformats.org/presentationml/2006/ole">
            <p:oleObj spid="_x0000_s1047" name="Equation" r:id="rId16" imgW="152280" imgH="215640" progId="Equation.3">
              <p:embed/>
            </p:oleObj>
          </a:graphicData>
        </a:graphic>
      </p:graphicFrame>
      <p:graphicFrame>
        <p:nvGraphicFramePr>
          <p:cNvPr id="1048" name="Object 24"/>
          <p:cNvGraphicFramePr>
            <a:graphicFrameLocks noChangeAspect="1"/>
          </p:cNvGraphicFramePr>
          <p:nvPr/>
        </p:nvGraphicFramePr>
        <p:xfrm>
          <a:off x="7030342" y="2209800"/>
          <a:ext cx="152400" cy="228600"/>
        </p:xfrm>
        <a:graphic>
          <a:graphicData uri="http://schemas.openxmlformats.org/presentationml/2006/ole">
            <p:oleObj spid="_x0000_s1048" name="Equation" r:id="rId17" imgW="152280" imgH="228600" progId="Equation.3">
              <p:embed/>
            </p:oleObj>
          </a:graphicData>
        </a:graphic>
      </p:graphicFrame>
      <p:graphicFrame>
        <p:nvGraphicFramePr>
          <p:cNvPr id="1049" name="Object 25"/>
          <p:cNvGraphicFramePr>
            <a:graphicFrameLocks noChangeAspect="1"/>
          </p:cNvGraphicFramePr>
          <p:nvPr/>
        </p:nvGraphicFramePr>
        <p:xfrm>
          <a:off x="7481192" y="2216150"/>
          <a:ext cx="165100" cy="215900"/>
        </p:xfrm>
        <a:graphic>
          <a:graphicData uri="http://schemas.openxmlformats.org/presentationml/2006/ole">
            <p:oleObj spid="_x0000_s1049" name="Equation" r:id="rId18" imgW="164880" imgH="215640" progId="Equation.3">
              <p:embed/>
            </p:oleObj>
          </a:graphicData>
        </a:graphic>
      </p:graphicFrame>
      <p:graphicFrame>
        <p:nvGraphicFramePr>
          <p:cNvPr id="1050" name="Object 26"/>
          <p:cNvGraphicFramePr>
            <a:graphicFrameLocks noChangeAspect="1"/>
          </p:cNvGraphicFramePr>
          <p:nvPr/>
        </p:nvGraphicFramePr>
        <p:xfrm>
          <a:off x="7944742" y="2209800"/>
          <a:ext cx="152400" cy="228600"/>
        </p:xfrm>
        <a:graphic>
          <a:graphicData uri="http://schemas.openxmlformats.org/presentationml/2006/ole">
            <p:oleObj spid="_x0000_s1050" name="Equation" r:id="rId19" imgW="152280" imgH="228600" progId="Equation.3">
              <p:embed/>
            </p:oleObj>
          </a:graphicData>
        </a:graphic>
      </p:graphicFrame>
      <p:graphicFrame>
        <p:nvGraphicFramePr>
          <p:cNvPr id="1051" name="Object 27"/>
          <p:cNvGraphicFramePr>
            <a:graphicFrameLocks noChangeAspect="1"/>
          </p:cNvGraphicFramePr>
          <p:nvPr/>
        </p:nvGraphicFramePr>
        <p:xfrm>
          <a:off x="8395592" y="2209800"/>
          <a:ext cx="165100" cy="228600"/>
        </p:xfrm>
        <a:graphic>
          <a:graphicData uri="http://schemas.openxmlformats.org/presentationml/2006/ole">
            <p:oleObj spid="_x0000_s1051" name="Equation" r:id="rId20" imgW="164880" imgH="228600" progId="Equation.3">
              <p:embed/>
            </p:oleObj>
          </a:graphicData>
        </a:graphic>
      </p:graphicFrame>
      <p:sp>
        <p:nvSpPr>
          <p:cNvPr id="123" name="Rectangle 122"/>
          <p:cNvSpPr/>
          <p:nvPr/>
        </p:nvSpPr>
        <p:spPr>
          <a:xfrm>
            <a:off x="1080392" y="3200400"/>
            <a:ext cx="152400" cy="685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Rectangle 123"/>
          <p:cNvSpPr/>
          <p:nvPr/>
        </p:nvSpPr>
        <p:spPr>
          <a:xfrm>
            <a:off x="1537592" y="32004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5" name="Rectangle 124"/>
          <p:cNvSpPr/>
          <p:nvPr/>
        </p:nvSpPr>
        <p:spPr>
          <a:xfrm>
            <a:off x="1994792" y="32004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6" name="Rectangle 125"/>
          <p:cNvSpPr/>
          <p:nvPr/>
        </p:nvSpPr>
        <p:spPr>
          <a:xfrm>
            <a:off x="2451992" y="32004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7" name="Rectangle 126"/>
          <p:cNvSpPr/>
          <p:nvPr/>
        </p:nvSpPr>
        <p:spPr>
          <a:xfrm>
            <a:off x="2909192" y="3200400"/>
            <a:ext cx="1524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Rectangle 127"/>
          <p:cNvSpPr/>
          <p:nvPr/>
        </p:nvSpPr>
        <p:spPr>
          <a:xfrm>
            <a:off x="3366392" y="32004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9" name="Rectangle 128"/>
          <p:cNvSpPr/>
          <p:nvPr/>
        </p:nvSpPr>
        <p:spPr>
          <a:xfrm>
            <a:off x="3823592" y="32004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0" name="Rectangle 129"/>
          <p:cNvSpPr/>
          <p:nvPr/>
        </p:nvSpPr>
        <p:spPr>
          <a:xfrm>
            <a:off x="4280792" y="32004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1" name="Rectangle 130"/>
          <p:cNvSpPr/>
          <p:nvPr/>
        </p:nvSpPr>
        <p:spPr>
          <a:xfrm>
            <a:off x="4737992" y="3200400"/>
            <a:ext cx="1524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2" name="Rectangle 131"/>
          <p:cNvSpPr/>
          <p:nvPr/>
        </p:nvSpPr>
        <p:spPr>
          <a:xfrm>
            <a:off x="5195192" y="32004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3" name="Rectangle 132"/>
          <p:cNvSpPr/>
          <p:nvPr/>
        </p:nvSpPr>
        <p:spPr>
          <a:xfrm>
            <a:off x="5652392" y="32004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4" name="Rectangle 133"/>
          <p:cNvSpPr/>
          <p:nvPr/>
        </p:nvSpPr>
        <p:spPr>
          <a:xfrm>
            <a:off x="6109592" y="32004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5" name="Rectangle 134"/>
          <p:cNvSpPr/>
          <p:nvPr/>
        </p:nvSpPr>
        <p:spPr>
          <a:xfrm>
            <a:off x="6566792" y="3200400"/>
            <a:ext cx="1524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6" name="Rectangle 135"/>
          <p:cNvSpPr/>
          <p:nvPr/>
        </p:nvSpPr>
        <p:spPr>
          <a:xfrm>
            <a:off x="7023992" y="32004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7" name="Rectangle 136"/>
          <p:cNvSpPr/>
          <p:nvPr/>
        </p:nvSpPr>
        <p:spPr>
          <a:xfrm>
            <a:off x="7481192" y="32004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8" name="Rectangle 137"/>
          <p:cNvSpPr/>
          <p:nvPr/>
        </p:nvSpPr>
        <p:spPr>
          <a:xfrm>
            <a:off x="7938392" y="32004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9" name="Rectangle 138"/>
          <p:cNvSpPr/>
          <p:nvPr/>
        </p:nvSpPr>
        <p:spPr>
          <a:xfrm>
            <a:off x="8395592" y="3200400"/>
            <a:ext cx="1524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Arc 139"/>
          <p:cNvSpPr/>
          <p:nvPr/>
        </p:nvSpPr>
        <p:spPr>
          <a:xfrm>
            <a:off x="1080392" y="2667000"/>
            <a:ext cx="3733800" cy="9144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1" name="Arc 140"/>
          <p:cNvSpPr/>
          <p:nvPr/>
        </p:nvSpPr>
        <p:spPr>
          <a:xfrm>
            <a:off x="1080392" y="2895600"/>
            <a:ext cx="1828800" cy="4572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2" name="Arc 141"/>
          <p:cNvSpPr/>
          <p:nvPr/>
        </p:nvSpPr>
        <p:spPr>
          <a:xfrm>
            <a:off x="1080392" y="3048000"/>
            <a:ext cx="9144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5" name="Arc 144"/>
          <p:cNvSpPr/>
          <p:nvPr/>
        </p:nvSpPr>
        <p:spPr>
          <a:xfrm>
            <a:off x="2985392" y="30480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7" name="Arc 146"/>
          <p:cNvSpPr/>
          <p:nvPr/>
        </p:nvSpPr>
        <p:spPr>
          <a:xfrm>
            <a:off x="4890392" y="2667000"/>
            <a:ext cx="3581400" cy="9144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9" name="Arc 148"/>
          <p:cNvSpPr/>
          <p:nvPr/>
        </p:nvSpPr>
        <p:spPr>
          <a:xfrm>
            <a:off x="6642992" y="30480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1" name="Arc 150"/>
          <p:cNvSpPr/>
          <p:nvPr/>
        </p:nvSpPr>
        <p:spPr>
          <a:xfrm>
            <a:off x="4890392" y="2895600"/>
            <a:ext cx="1676400" cy="4572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52" name="Arc 151"/>
          <p:cNvSpPr/>
          <p:nvPr/>
        </p:nvSpPr>
        <p:spPr>
          <a:xfrm>
            <a:off x="4890392" y="3048000"/>
            <a:ext cx="762000" cy="1524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6" name="Straight Arrow Connector 155"/>
          <p:cNvCxnSpPr/>
          <p:nvPr/>
        </p:nvCxnSpPr>
        <p:spPr>
          <a:xfrm>
            <a:off x="1232792" y="3579812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2147192" y="35814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/>
          <p:nvPr/>
        </p:nvCxnSpPr>
        <p:spPr>
          <a:xfrm>
            <a:off x="3061592" y="35814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3975992" y="35814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>
            <a:off x="4890392" y="3579812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>
            <a:off x="5804792" y="35814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>
            <a:off x="6719192" y="35814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7633592" y="35814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1004192" y="3886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0</a:t>
            </a:r>
            <a:endParaRPr lang="en-CA" sz="1400" dirty="0"/>
          </a:p>
        </p:txBody>
      </p:sp>
      <p:sp>
        <p:nvSpPr>
          <p:cNvPr id="173" name="TextBox 172"/>
          <p:cNvSpPr txBox="1"/>
          <p:nvPr/>
        </p:nvSpPr>
        <p:spPr>
          <a:xfrm>
            <a:off x="1490154" y="3886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</a:t>
            </a:r>
            <a:endParaRPr lang="en-CA" sz="1400" dirty="0"/>
          </a:p>
        </p:txBody>
      </p:sp>
      <p:sp>
        <p:nvSpPr>
          <p:cNvPr id="174" name="TextBox 173"/>
          <p:cNvSpPr txBox="1"/>
          <p:nvPr/>
        </p:nvSpPr>
        <p:spPr>
          <a:xfrm>
            <a:off x="1947354" y="3886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2</a:t>
            </a:r>
            <a:endParaRPr lang="en-CA" sz="1400" dirty="0"/>
          </a:p>
        </p:txBody>
      </p:sp>
      <p:sp>
        <p:nvSpPr>
          <p:cNvPr id="175" name="TextBox 174"/>
          <p:cNvSpPr txBox="1"/>
          <p:nvPr/>
        </p:nvSpPr>
        <p:spPr>
          <a:xfrm>
            <a:off x="2404554" y="3886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3</a:t>
            </a:r>
            <a:endParaRPr lang="en-CA" sz="1400" dirty="0"/>
          </a:p>
        </p:txBody>
      </p:sp>
      <p:sp>
        <p:nvSpPr>
          <p:cNvPr id="176" name="TextBox 175"/>
          <p:cNvSpPr txBox="1"/>
          <p:nvPr/>
        </p:nvSpPr>
        <p:spPr>
          <a:xfrm>
            <a:off x="2861754" y="3886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4</a:t>
            </a:r>
            <a:endParaRPr lang="en-CA" sz="1400" dirty="0"/>
          </a:p>
        </p:txBody>
      </p:sp>
      <p:sp>
        <p:nvSpPr>
          <p:cNvPr id="177" name="TextBox 176"/>
          <p:cNvSpPr txBox="1"/>
          <p:nvPr/>
        </p:nvSpPr>
        <p:spPr>
          <a:xfrm>
            <a:off x="3318954" y="3886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5</a:t>
            </a:r>
            <a:endParaRPr lang="en-CA" sz="1400" dirty="0"/>
          </a:p>
        </p:txBody>
      </p:sp>
      <p:sp>
        <p:nvSpPr>
          <p:cNvPr id="178" name="TextBox 177"/>
          <p:cNvSpPr txBox="1"/>
          <p:nvPr/>
        </p:nvSpPr>
        <p:spPr>
          <a:xfrm>
            <a:off x="3747392" y="3886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6</a:t>
            </a:r>
            <a:endParaRPr lang="en-CA" sz="14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204592" y="38832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7</a:t>
            </a:r>
            <a:endParaRPr lang="en-CA" sz="1400" dirty="0"/>
          </a:p>
        </p:txBody>
      </p:sp>
      <p:sp>
        <p:nvSpPr>
          <p:cNvPr id="180" name="TextBox 179"/>
          <p:cNvSpPr txBox="1"/>
          <p:nvPr/>
        </p:nvSpPr>
        <p:spPr>
          <a:xfrm>
            <a:off x="4690554" y="3886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8</a:t>
            </a:r>
            <a:endParaRPr lang="en-CA" sz="1400" dirty="0"/>
          </a:p>
        </p:txBody>
      </p:sp>
      <p:sp>
        <p:nvSpPr>
          <p:cNvPr id="181" name="TextBox 180"/>
          <p:cNvSpPr txBox="1"/>
          <p:nvPr/>
        </p:nvSpPr>
        <p:spPr>
          <a:xfrm>
            <a:off x="5118992" y="3886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9</a:t>
            </a:r>
            <a:endParaRPr lang="en-CA" sz="1400" dirty="0"/>
          </a:p>
        </p:txBody>
      </p:sp>
      <p:sp>
        <p:nvSpPr>
          <p:cNvPr id="182" name="TextBox 181"/>
          <p:cNvSpPr txBox="1"/>
          <p:nvPr/>
        </p:nvSpPr>
        <p:spPr>
          <a:xfrm>
            <a:off x="5513584" y="38862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10</a:t>
            </a:r>
            <a:endParaRPr lang="en-CA" sz="1400" dirty="0"/>
          </a:p>
        </p:txBody>
      </p:sp>
      <p:sp>
        <p:nvSpPr>
          <p:cNvPr id="183" name="TextBox 182"/>
          <p:cNvSpPr txBox="1"/>
          <p:nvPr/>
        </p:nvSpPr>
        <p:spPr>
          <a:xfrm>
            <a:off x="6033392" y="38862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11</a:t>
            </a:r>
            <a:endParaRPr lang="en-CA" sz="1400" dirty="0"/>
          </a:p>
        </p:txBody>
      </p:sp>
      <p:sp>
        <p:nvSpPr>
          <p:cNvPr id="184" name="TextBox 183"/>
          <p:cNvSpPr txBox="1"/>
          <p:nvPr/>
        </p:nvSpPr>
        <p:spPr>
          <a:xfrm>
            <a:off x="6490592" y="388322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12</a:t>
            </a:r>
            <a:endParaRPr lang="en-CA" sz="1400" dirty="0"/>
          </a:p>
        </p:txBody>
      </p:sp>
      <p:sp>
        <p:nvSpPr>
          <p:cNvPr id="185" name="TextBox 184"/>
          <p:cNvSpPr txBox="1"/>
          <p:nvPr/>
        </p:nvSpPr>
        <p:spPr>
          <a:xfrm>
            <a:off x="6947792" y="38862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13</a:t>
            </a:r>
            <a:endParaRPr lang="en-CA" sz="1400" dirty="0"/>
          </a:p>
        </p:txBody>
      </p:sp>
      <p:sp>
        <p:nvSpPr>
          <p:cNvPr id="186" name="TextBox 185"/>
          <p:cNvSpPr txBox="1"/>
          <p:nvPr/>
        </p:nvSpPr>
        <p:spPr>
          <a:xfrm>
            <a:off x="7404992" y="38862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14</a:t>
            </a:r>
            <a:endParaRPr lang="en-CA" sz="1400" dirty="0"/>
          </a:p>
        </p:txBody>
      </p:sp>
      <p:sp>
        <p:nvSpPr>
          <p:cNvPr id="187" name="TextBox 186"/>
          <p:cNvSpPr txBox="1"/>
          <p:nvPr/>
        </p:nvSpPr>
        <p:spPr>
          <a:xfrm>
            <a:off x="7862192" y="38862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15</a:t>
            </a:r>
            <a:endParaRPr lang="en-CA" sz="1400" dirty="0"/>
          </a:p>
        </p:txBody>
      </p:sp>
      <p:sp>
        <p:nvSpPr>
          <p:cNvPr id="188" name="TextBox 187"/>
          <p:cNvSpPr txBox="1"/>
          <p:nvPr/>
        </p:nvSpPr>
        <p:spPr>
          <a:xfrm>
            <a:off x="8319392" y="38862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16</a:t>
            </a:r>
            <a:endParaRPr lang="en-CA" sz="1400" dirty="0"/>
          </a:p>
        </p:txBody>
      </p:sp>
      <p:graphicFrame>
        <p:nvGraphicFramePr>
          <p:cNvPr id="189" name="Object 188"/>
          <p:cNvGraphicFramePr>
            <a:graphicFrameLocks noChangeAspect="1"/>
          </p:cNvGraphicFramePr>
          <p:nvPr/>
        </p:nvGraphicFramePr>
        <p:xfrm>
          <a:off x="1067692" y="4191000"/>
          <a:ext cx="165100" cy="228600"/>
        </p:xfrm>
        <a:graphic>
          <a:graphicData uri="http://schemas.openxmlformats.org/presentationml/2006/ole">
            <p:oleObj spid="_x0000_s1052" name="Equation" r:id="rId21" imgW="164880" imgH="228600" progId="Equation.3">
              <p:embed/>
            </p:oleObj>
          </a:graphicData>
        </a:graphic>
      </p:graphicFrame>
      <p:graphicFrame>
        <p:nvGraphicFramePr>
          <p:cNvPr id="190" name="Object 3"/>
          <p:cNvGraphicFramePr>
            <a:graphicFrameLocks noChangeAspect="1"/>
          </p:cNvGraphicFramePr>
          <p:nvPr/>
        </p:nvGraphicFramePr>
        <p:xfrm>
          <a:off x="1531242" y="4191000"/>
          <a:ext cx="152400" cy="228600"/>
        </p:xfrm>
        <a:graphic>
          <a:graphicData uri="http://schemas.openxmlformats.org/presentationml/2006/ole">
            <p:oleObj spid="_x0000_s1053" name="Equation" r:id="rId22" imgW="152280" imgH="228600" progId="Equation.3">
              <p:embed/>
            </p:oleObj>
          </a:graphicData>
        </a:graphic>
      </p:graphicFrame>
      <p:graphicFrame>
        <p:nvGraphicFramePr>
          <p:cNvPr id="191" name="Object 4"/>
          <p:cNvGraphicFramePr>
            <a:graphicFrameLocks noChangeAspect="1"/>
          </p:cNvGraphicFramePr>
          <p:nvPr/>
        </p:nvGraphicFramePr>
        <p:xfrm>
          <a:off x="1982092" y="4197350"/>
          <a:ext cx="165100" cy="215900"/>
        </p:xfrm>
        <a:graphic>
          <a:graphicData uri="http://schemas.openxmlformats.org/presentationml/2006/ole">
            <p:oleObj spid="_x0000_s1054" name="Equation" r:id="rId23" imgW="164880" imgH="215640" progId="Equation.3">
              <p:embed/>
            </p:oleObj>
          </a:graphicData>
        </a:graphic>
      </p:graphicFrame>
      <p:graphicFrame>
        <p:nvGraphicFramePr>
          <p:cNvPr id="192" name="Object 5"/>
          <p:cNvGraphicFramePr>
            <a:graphicFrameLocks noChangeAspect="1"/>
          </p:cNvGraphicFramePr>
          <p:nvPr/>
        </p:nvGraphicFramePr>
        <p:xfrm>
          <a:off x="2445642" y="4191000"/>
          <a:ext cx="152400" cy="228600"/>
        </p:xfrm>
        <a:graphic>
          <a:graphicData uri="http://schemas.openxmlformats.org/presentationml/2006/ole">
            <p:oleObj spid="_x0000_s1055" name="Equation" r:id="rId24" imgW="152280" imgH="228600" progId="Equation.3">
              <p:embed/>
            </p:oleObj>
          </a:graphicData>
        </a:graphic>
      </p:graphicFrame>
      <p:graphicFrame>
        <p:nvGraphicFramePr>
          <p:cNvPr id="193" name="Object 6"/>
          <p:cNvGraphicFramePr>
            <a:graphicFrameLocks noChangeAspect="1"/>
          </p:cNvGraphicFramePr>
          <p:nvPr/>
        </p:nvGraphicFramePr>
        <p:xfrm>
          <a:off x="2902842" y="4197350"/>
          <a:ext cx="152400" cy="215900"/>
        </p:xfrm>
        <a:graphic>
          <a:graphicData uri="http://schemas.openxmlformats.org/presentationml/2006/ole">
            <p:oleObj spid="_x0000_s1056" name="Equation" r:id="rId25" imgW="152280" imgH="215640" progId="Equation.3">
              <p:embed/>
            </p:oleObj>
          </a:graphicData>
        </a:graphic>
      </p:graphicFrame>
      <p:graphicFrame>
        <p:nvGraphicFramePr>
          <p:cNvPr id="194" name="Object 7"/>
          <p:cNvGraphicFramePr>
            <a:graphicFrameLocks noChangeAspect="1"/>
          </p:cNvGraphicFramePr>
          <p:nvPr/>
        </p:nvGraphicFramePr>
        <p:xfrm>
          <a:off x="3360042" y="4191000"/>
          <a:ext cx="152400" cy="228600"/>
        </p:xfrm>
        <a:graphic>
          <a:graphicData uri="http://schemas.openxmlformats.org/presentationml/2006/ole">
            <p:oleObj spid="_x0000_s1057" name="Equation" r:id="rId26" imgW="152280" imgH="228600" progId="Equation.3">
              <p:embed/>
            </p:oleObj>
          </a:graphicData>
        </a:graphic>
      </p:graphicFrame>
      <p:graphicFrame>
        <p:nvGraphicFramePr>
          <p:cNvPr id="195" name="Object 8"/>
          <p:cNvGraphicFramePr>
            <a:graphicFrameLocks noChangeAspect="1"/>
          </p:cNvGraphicFramePr>
          <p:nvPr/>
        </p:nvGraphicFramePr>
        <p:xfrm>
          <a:off x="3810892" y="4197350"/>
          <a:ext cx="165100" cy="215900"/>
        </p:xfrm>
        <a:graphic>
          <a:graphicData uri="http://schemas.openxmlformats.org/presentationml/2006/ole">
            <p:oleObj spid="_x0000_s1058" name="Equation" r:id="rId27" imgW="164880" imgH="215640" progId="Equation.3">
              <p:embed/>
            </p:oleObj>
          </a:graphicData>
        </a:graphic>
      </p:graphicFrame>
      <p:graphicFrame>
        <p:nvGraphicFramePr>
          <p:cNvPr id="196" name="Object 9"/>
          <p:cNvGraphicFramePr>
            <a:graphicFrameLocks noChangeAspect="1"/>
          </p:cNvGraphicFramePr>
          <p:nvPr/>
        </p:nvGraphicFramePr>
        <p:xfrm>
          <a:off x="4274442" y="4191000"/>
          <a:ext cx="152400" cy="228600"/>
        </p:xfrm>
        <a:graphic>
          <a:graphicData uri="http://schemas.openxmlformats.org/presentationml/2006/ole">
            <p:oleObj spid="_x0000_s1059" name="Equation" r:id="rId28" imgW="152280" imgH="228600" progId="Equation.3">
              <p:embed/>
            </p:oleObj>
          </a:graphicData>
        </a:graphic>
      </p:graphicFrame>
      <p:graphicFrame>
        <p:nvGraphicFramePr>
          <p:cNvPr id="197" name="Object 19"/>
          <p:cNvGraphicFramePr>
            <a:graphicFrameLocks noChangeAspect="1"/>
          </p:cNvGraphicFramePr>
          <p:nvPr/>
        </p:nvGraphicFramePr>
        <p:xfrm>
          <a:off x="4737992" y="4191000"/>
          <a:ext cx="165100" cy="228600"/>
        </p:xfrm>
        <a:graphic>
          <a:graphicData uri="http://schemas.openxmlformats.org/presentationml/2006/ole">
            <p:oleObj spid="_x0000_s1060" name="Equation" r:id="rId29" imgW="164880" imgH="228600" progId="Equation.3">
              <p:embed/>
            </p:oleObj>
          </a:graphicData>
        </a:graphic>
      </p:graphicFrame>
      <p:graphicFrame>
        <p:nvGraphicFramePr>
          <p:cNvPr id="198" name="Object 20"/>
          <p:cNvGraphicFramePr>
            <a:graphicFrameLocks noChangeAspect="1"/>
          </p:cNvGraphicFramePr>
          <p:nvPr/>
        </p:nvGraphicFramePr>
        <p:xfrm>
          <a:off x="5201542" y="4191000"/>
          <a:ext cx="152400" cy="228600"/>
        </p:xfrm>
        <a:graphic>
          <a:graphicData uri="http://schemas.openxmlformats.org/presentationml/2006/ole">
            <p:oleObj spid="_x0000_s1061" name="Equation" r:id="rId30" imgW="152280" imgH="228600" progId="Equation.3">
              <p:embed/>
            </p:oleObj>
          </a:graphicData>
        </a:graphic>
      </p:graphicFrame>
      <p:graphicFrame>
        <p:nvGraphicFramePr>
          <p:cNvPr id="199" name="Object 21"/>
          <p:cNvGraphicFramePr>
            <a:graphicFrameLocks noChangeAspect="1"/>
          </p:cNvGraphicFramePr>
          <p:nvPr/>
        </p:nvGraphicFramePr>
        <p:xfrm>
          <a:off x="5652392" y="4197350"/>
          <a:ext cx="165100" cy="215900"/>
        </p:xfrm>
        <a:graphic>
          <a:graphicData uri="http://schemas.openxmlformats.org/presentationml/2006/ole">
            <p:oleObj spid="_x0000_s1062" name="Equation" r:id="rId31" imgW="164880" imgH="215640" progId="Equation.3">
              <p:embed/>
            </p:oleObj>
          </a:graphicData>
        </a:graphic>
      </p:graphicFrame>
      <p:graphicFrame>
        <p:nvGraphicFramePr>
          <p:cNvPr id="200" name="Object 22"/>
          <p:cNvGraphicFramePr>
            <a:graphicFrameLocks noChangeAspect="1"/>
          </p:cNvGraphicFramePr>
          <p:nvPr/>
        </p:nvGraphicFramePr>
        <p:xfrm>
          <a:off x="6115942" y="4191000"/>
          <a:ext cx="152400" cy="228600"/>
        </p:xfrm>
        <a:graphic>
          <a:graphicData uri="http://schemas.openxmlformats.org/presentationml/2006/ole">
            <p:oleObj spid="_x0000_s1063" name="Equation" r:id="rId32" imgW="152280" imgH="228600" progId="Equation.3">
              <p:embed/>
            </p:oleObj>
          </a:graphicData>
        </a:graphic>
      </p:graphicFrame>
      <p:graphicFrame>
        <p:nvGraphicFramePr>
          <p:cNvPr id="201" name="Object 23"/>
          <p:cNvGraphicFramePr>
            <a:graphicFrameLocks noChangeAspect="1"/>
          </p:cNvGraphicFramePr>
          <p:nvPr/>
        </p:nvGraphicFramePr>
        <p:xfrm>
          <a:off x="6573142" y="4197350"/>
          <a:ext cx="152400" cy="215900"/>
        </p:xfrm>
        <a:graphic>
          <a:graphicData uri="http://schemas.openxmlformats.org/presentationml/2006/ole">
            <p:oleObj spid="_x0000_s1064" name="Equation" r:id="rId33" imgW="152280" imgH="215640" progId="Equation.3">
              <p:embed/>
            </p:oleObj>
          </a:graphicData>
        </a:graphic>
      </p:graphicFrame>
      <p:graphicFrame>
        <p:nvGraphicFramePr>
          <p:cNvPr id="202" name="Object 24"/>
          <p:cNvGraphicFramePr>
            <a:graphicFrameLocks noChangeAspect="1"/>
          </p:cNvGraphicFramePr>
          <p:nvPr/>
        </p:nvGraphicFramePr>
        <p:xfrm>
          <a:off x="7030342" y="4191000"/>
          <a:ext cx="152400" cy="228600"/>
        </p:xfrm>
        <a:graphic>
          <a:graphicData uri="http://schemas.openxmlformats.org/presentationml/2006/ole">
            <p:oleObj spid="_x0000_s1065" name="Equation" r:id="rId34" imgW="152280" imgH="228600" progId="Equation.3">
              <p:embed/>
            </p:oleObj>
          </a:graphicData>
        </a:graphic>
      </p:graphicFrame>
      <p:graphicFrame>
        <p:nvGraphicFramePr>
          <p:cNvPr id="203" name="Object 25"/>
          <p:cNvGraphicFramePr>
            <a:graphicFrameLocks noChangeAspect="1"/>
          </p:cNvGraphicFramePr>
          <p:nvPr/>
        </p:nvGraphicFramePr>
        <p:xfrm>
          <a:off x="7481192" y="4197350"/>
          <a:ext cx="165100" cy="215900"/>
        </p:xfrm>
        <a:graphic>
          <a:graphicData uri="http://schemas.openxmlformats.org/presentationml/2006/ole">
            <p:oleObj spid="_x0000_s1066" name="Equation" r:id="rId35" imgW="164880" imgH="215640" progId="Equation.3">
              <p:embed/>
            </p:oleObj>
          </a:graphicData>
        </a:graphic>
      </p:graphicFrame>
      <p:graphicFrame>
        <p:nvGraphicFramePr>
          <p:cNvPr id="204" name="Object 26"/>
          <p:cNvGraphicFramePr>
            <a:graphicFrameLocks noChangeAspect="1"/>
          </p:cNvGraphicFramePr>
          <p:nvPr/>
        </p:nvGraphicFramePr>
        <p:xfrm>
          <a:off x="7944742" y="4191000"/>
          <a:ext cx="152400" cy="228600"/>
        </p:xfrm>
        <a:graphic>
          <a:graphicData uri="http://schemas.openxmlformats.org/presentationml/2006/ole">
            <p:oleObj spid="_x0000_s1067" name="Equation" r:id="rId36" imgW="152280" imgH="228600" progId="Equation.3">
              <p:embed/>
            </p:oleObj>
          </a:graphicData>
        </a:graphic>
      </p:graphicFrame>
      <p:graphicFrame>
        <p:nvGraphicFramePr>
          <p:cNvPr id="205" name="Object 27"/>
          <p:cNvGraphicFramePr>
            <a:graphicFrameLocks noChangeAspect="1"/>
          </p:cNvGraphicFramePr>
          <p:nvPr/>
        </p:nvGraphicFramePr>
        <p:xfrm>
          <a:off x="8395592" y="4191000"/>
          <a:ext cx="165100" cy="228600"/>
        </p:xfrm>
        <a:graphic>
          <a:graphicData uri="http://schemas.openxmlformats.org/presentationml/2006/ole">
            <p:oleObj spid="_x0000_s1068" name="Equation" r:id="rId37" imgW="164880" imgH="228600" progId="Equation.3">
              <p:embed/>
            </p:oleObj>
          </a:graphicData>
        </a:graphic>
      </p:graphicFrame>
      <p:sp>
        <p:nvSpPr>
          <p:cNvPr id="206" name="Rectangle 205"/>
          <p:cNvSpPr/>
          <p:nvPr/>
        </p:nvSpPr>
        <p:spPr>
          <a:xfrm>
            <a:off x="1080392" y="5181600"/>
            <a:ext cx="152400" cy="685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7" name="Rectangle 206"/>
          <p:cNvSpPr/>
          <p:nvPr/>
        </p:nvSpPr>
        <p:spPr>
          <a:xfrm>
            <a:off x="1537592" y="51816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8" name="Rectangle 207"/>
          <p:cNvSpPr/>
          <p:nvPr/>
        </p:nvSpPr>
        <p:spPr>
          <a:xfrm>
            <a:off x="1994792" y="51816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9" name="Rectangle 208"/>
          <p:cNvSpPr/>
          <p:nvPr/>
        </p:nvSpPr>
        <p:spPr>
          <a:xfrm>
            <a:off x="2451992" y="51816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0" name="Rectangle 209"/>
          <p:cNvSpPr/>
          <p:nvPr/>
        </p:nvSpPr>
        <p:spPr>
          <a:xfrm>
            <a:off x="2909192" y="5181600"/>
            <a:ext cx="1524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1" name="Rectangle 210"/>
          <p:cNvSpPr/>
          <p:nvPr/>
        </p:nvSpPr>
        <p:spPr>
          <a:xfrm>
            <a:off x="3366392" y="51816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2" name="Rectangle 211"/>
          <p:cNvSpPr/>
          <p:nvPr/>
        </p:nvSpPr>
        <p:spPr>
          <a:xfrm>
            <a:off x="3823592" y="51816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3" name="Rectangle 212"/>
          <p:cNvSpPr/>
          <p:nvPr/>
        </p:nvSpPr>
        <p:spPr>
          <a:xfrm>
            <a:off x="4280792" y="51816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4" name="Rectangle 213"/>
          <p:cNvSpPr/>
          <p:nvPr/>
        </p:nvSpPr>
        <p:spPr>
          <a:xfrm>
            <a:off x="4737992" y="5181600"/>
            <a:ext cx="1524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5" name="Rectangle 214"/>
          <p:cNvSpPr/>
          <p:nvPr/>
        </p:nvSpPr>
        <p:spPr>
          <a:xfrm>
            <a:off x="5195192" y="51816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6" name="Rectangle 215"/>
          <p:cNvSpPr/>
          <p:nvPr/>
        </p:nvSpPr>
        <p:spPr>
          <a:xfrm>
            <a:off x="5652392" y="51816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7" name="Rectangle 216"/>
          <p:cNvSpPr/>
          <p:nvPr/>
        </p:nvSpPr>
        <p:spPr>
          <a:xfrm>
            <a:off x="6109592" y="51816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8" name="Rectangle 217"/>
          <p:cNvSpPr/>
          <p:nvPr/>
        </p:nvSpPr>
        <p:spPr>
          <a:xfrm>
            <a:off x="6566792" y="5181600"/>
            <a:ext cx="152400" cy="685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9" name="Rectangle 218"/>
          <p:cNvSpPr/>
          <p:nvPr/>
        </p:nvSpPr>
        <p:spPr>
          <a:xfrm>
            <a:off x="7023992" y="51816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0" name="Rectangle 219"/>
          <p:cNvSpPr/>
          <p:nvPr/>
        </p:nvSpPr>
        <p:spPr>
          <a:xfrm>
            <a:off x="7481192" y="5181600"/>
            <a:ext cx="1524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1" name="Rectangle 220"/>
          <p:cNvSpPr/>
          <p:nvPr/>
        </p:nvSpPr>
        <p:spPr>
          <a:xfrm>
            <a:off x="7938392" y="5181600"/>
            <a:ext cx="15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2" name="Rectangle 221"/>
          <p:cNvSpPr/>
          <p:nvPr/>
        </p:nvSpPr>
        <p:spPr>
          <a:xfrm>
            <a:off x="8395592" y="5181600"/>
            <a:ext cx="1524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3" name="Arc 222"/>
          <p:cNvSpPr/>
          <p:nvPr/>
        </p:nvSpPr>
        <p:spPr>
          <a:xfrm>
            <a:off x="1156592" y="4572000"/>
            <a:ext cx="3657600" cy="9144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4" name="Arc 223"/>
          <p:cNvSpPr/>
          <p:nvPr/>
        </p:nvSpPr>
        <p:spPr>
          <a:xfrm>
            <a:off x="1156592" y="4800600"/>
            <a:ext cx="1752600" cy="4572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5" name="Arc 224"/>
          <p:cNvSpPr/>
          <p:nvPr/>
        </p:nvSpPr>
        <p:spPr>
          <a:xfrm>
            <a:off x="1156592" y="50292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9" name="Arc 228"/>
          <p:cNvSpPr/>
          <p:nvPr/>
        </p:nvSpPr>
        <p:spPr>
          <a:xfrm>
            <a:off x="4890392" y="4876800"/>
            <a:ext cx="1676400" cy="3810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0" name="Arc 229"/>
          <p:cNvSpPr/>
          <p:nvPr/>
        </p:nvSpPr>
        <p:spPr>
          <a:xfrm>
            <a:off x="4890392" y="50292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31" name="Straight Arrow Connector 230"/>
          <p:cNvCxnSpPr/>
          <p:nvPr/>
        </p:nvCxnSpPr>
        <p:spPr>
          <a:xfrm>
            <a:off x="1232792" y="5561012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238"/>
          <p:cNvSpPr txBox="1"/>
          <p:nvPr/>
        </p:nvSpPr>
        <p:spPr>
          <a:xfrm>
            <a:off x="1004192" y="586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0</a:t>
            </a:r>
            <a:endParaRPr lang="en-CA" sz="1400" dirty="0"/>
          </a:p>
        </p:txBody>
      </p:sp>
      <p:sp>
        <p:nvSpPr>
          <p:cNvPr id="240" name="TextBox 239"/>
          <p:cNvSpPr txBox="1"/>
          <p:nvPr/>
        </p:nvSpPr>
        <p:spPr>
          <a:xfrm>
            <a:off x="1490154" y="586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</a:t>
            </a:r>
            <a:endParaRPr lang="en-CA" sz="1400" dirty="0"/>
          </a:p>
        </p:txBody>
      </p:sp>
      <p:sp>
        <p:nvSpPr>
          <p:cNvPr id="241" name="TextBox 240"/>
          <p:cNvSpPr txBox="1"/>
          <p:nvPr/>
        </p:nvSpPr>
        <p:spPr>
          <a:xfrm>
            <a:off x="1947354" y="586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2</a:t>
            </a:r>
            <a:endParaRPr lang="en-CA" sz="1400" dirty="0"/>
          </a:p>
        </p:txBody>
      </p:sp>
      <p:sp>
        <p:nvSpPr>
          <p:cNvPr id="242" name="TextBox 241"/>
          <p:cNvSpPr txBox="1"/>
          <p:nvPr/>
        </p:nvSpPr>
        <p:spPr>
          <a:xfrm>
            <a:off x="2404554" y="586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3</a:t>
            </a:r>
            <a:endParaRPr lang="en-CA" sz="1400" dirty="0"/>
          </a:p>
        </p:txBody>
      </p:sp>
      <p:sp>
        <p:nvSpPr>
          <p:cNvPr id="243" name="TextBox 242"/>
          <p:cNvSpPr txBox="1"/>
          <p:nvPr/>
        </p:nvSpPr>
        <p:spPr>
          <a:xfrm>
            <a:off x="2861754" y="586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4</a:t>
            </a:r>
            <a:endParaRPr lang="en-CA" sz="1400" dirty="0"/>
          </a:p>
        </p:txBody>
      </p:sp>
      <p:sp>
        <p:nvSpPr>
          <p:cNvPr id="244" name="TextBox 243"/>
          <p:cNvSpPr txBox="1"/>
          <p:nvPr/>
        </p:nvSpPr>
        <p:spPr>
          <a:xfrm>
            <a:off x="3318954" y="586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5</a:t>
            </a:r>
            <a:endParaRPr lang="en-CA" sz="1400" dirty="0"/>
          </a:p>
        </p:txBody>
      </p:sp>
      <p:sp>
        <p:nvSpPr>
          <p:cNvPr id="245" name="TextBox 244"/>
          <p:cNvSpPr txBox="1"/>
          <p:nvPr/>
        </p:nvSpPr>
        <p:spPr>
          <a:xfrm>
            <a:off x="3747392" y="586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6</a:t>
            </a:r>
            <a:endParaRPr lang="en-CA" sz="1400" dirty="0"/>
          </a:p>
        </p:txBody>
      </p:sp>
      <p:sp>
        <p:nvSpPr>
          <p:cNvPr id="246" name="TextBox 245"/>
          <p:cNvSpPr txBox="1"/>
          <p:nvPr/>
        </p:nvSpPr>
        <p:spPr>
          <a:xfrm>
            <a:off x="4204592" y="58644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7</a:t>
            </a:r>
            <a:endParaRPr lang="en-CA" sz="1400" dirty="0"/>
          </a:p>
        </p:txBody>
      </p:sp>
      <p:sp>
        <p:nvSpPr>
          <p:cNvPr id="247" name="TextBox 246"/>
          <p:cNvSpPr txBox="1"/>
          <p:nvPr/>
        </p:nvSpPr>
        <p:spPr>
          <a:xfrm>
            <a:off x="4690554" y="586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8</a:t>
            </a:r>
            <a:endParaRPr lang="en-CA" sz="1400" dirty="0"/>
          </a:p>
        </p:txBody>
      </p:sp>
      <p:sp>
        <p:nvSpPr>
          <p:cNvPr id="248" name="TextBox 247"/>
          <p:cNvSpPr txBox="1"/>
          <p:nvPr/>
        </p:nvSpPr>
        <p:spPr>
          <a:xfrm>
            <a:off x="5118992" y="5867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9</a:t>
            </a:r>
            <a:endParaRPr lang="en-CA" sz="1400" dirty="0"/>
          </a:p>
        </p:txBody>
      </p:sp>
      <p:sp>
        <p:nvSpPr>
          <p:cNvPr id="249" name="TextBox 248"/>
          <p:cNvSpPr txBox="1"/>
          <p:nvPr/>
        </p:nvSpPr>
        <p:spPr>
          <a:xfrm>
            <a:off x="5513584" y="58674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10</a:t>
            </a:r>
            <a:endParaRPr lang="en-CA" sz="1400" dirty="0"/>
          </a:p>
        </p:txBody>
      </p:sp>
      <p:sp>
        <p:nvSpPr>
          <p:cNvPr id="250" name="TextBox 249"/>
          <p:cNvSpPr txBox="1"/>
          <p:nvPr/>
        </p:nvSpPr>
        <p:spPr>
          <a:xfrm>
            <a:off x="6033392" y="58674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11</a:t>
            </a:r>
            <a:endParaRPr lang="en-CA" sz="1400" dirty="0"/>
          </a:p>
        </p:txBody>
      </p:sp>
      <p:sp>
        <p:nvSpPr>
          <p:cNvPr id="251" name="TextBox 250"/>
          <p:cNvSpPr txBox="1"/>
          <p:nvPr/>
        </p:nvSpPr>
        <p:spPr>
          <a:xfrm>
            <a:off x="6490592" y="586442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12</a:t>
            </a:r>
            <a:endParaRPr lang="en-CA" sz="1400" dirty="0"/>
          </a:p>
        </p:txBody>
      </p:sp>
      <p:sp>
        <p:nvSpPr>
          <p:cNvPr id="252" name="TextBox 251"/>
          <p:cNvSpPr txBox="1"/>
          <p:nvPr/>
        </p:nvSpPr>
        <p:spPr>
          <a:xfrm>
            <a:off x="6947792" y="58674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13</a:t>
            </a:r>
            <a:endParaRPr lang="en-CA" sz="1400" dirty="0"/>
          </a:p>
        </p:txBody>
      </p:sp>
      <p:sp>
        <p:nvSpPr>
          <p:cNvPr id="253" name="TextBox 252"/>
          <p:cNvSpPr txBox="1"/>
          <p:nvPr/>
        </p:nvSpPr>
        <p:spPr>
          <a:xfrm>
            <a:off x="7404992" y="58674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14</a:t>
            </a:r>
            <a:endParaRPr lang="en-CA" sz="1400" dirty="0"/>
          </a:p>
        </p:txBody>
      </p:sp>
      <p:sp>
        <p:nvSpPr>
          <p:cNvPr id="254" name="TextBox 253"/>
          <p:cNvSpPr txBox="1"/>
          <p:nvPr/>
        </p:nvSpPr>
        <p:spPr>
          <a:xfrm>
            <a:off x="7862192" y="58674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15</a:t>
            </a:r>
            <a:endParaRPr lang="en-CA" sz="1400" dirty="0"/>
          </a:p>
        </p:txBody>
      </p:sp>
      <p:sp>
        <p:nvSpPr>
          <p:cNvPr id="255" name="TextBox 254"/>
          <p:cNvSpPr txBox="1"/>
          <p:nvPr/>
        </p:nvSpPr>
        <p:spPr>
          <a:xfrm>
            <a:off x="8319392" y="586740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16</a:t>
            </a:r>
            <a:endParaRPr lang="en-CA" sz="1400" dirty="0"/>
          </a:p>
        </p:txBody>
      </p:sp>
      <p:graphicFrame>
        <p:nvGraphicFramePr>
          <p:cNvPr id="256" name="Object 255"/>
          <p:cNvGraphicFramePr>
            <a:graphicFrameLocks noChangeAspect="1"/>
          </p:cNvGraphicFramePr>
          <p:nvPr/>
        </p:nvGraphicFramePr>
        <p:xfrm>
          <a:off x="1067692" y="6172200"/>
          <a:ext cx="165100" cy="228600"/>
        </p:xfrm>
        <a:graphic>
          <a:graphicData uri="http://schemas.openxmlformats.org/presentationml/2006/ole">
            <p:oleObj spid="_x0000_s1069" name="Equation" r:id="rId38" imgW="164880" imgH="228600" progId="Equation.3">
              <p:embed/>
            </p:oleObj>
          </a:graphicData>
        </a:graphic>
      </p:graphicFrame>
      <p:graphicFrame>
        <p:nvGraphicFramePr>
          <p:cNvPr id="257" name="Object 3"/>
          <p:cNvGraphicFramePr>
            <a:graphicFrameLocks noChangeAspect="1"/>
          </p:cNvGraphicFramePr>
          <p:nvPr/>
        </p:nvGraphicFramePr>
        <p:xfrm>
          <a:off x="1524892" y="6178550"/>
          <a:ext cx="165100" cy="215900"/>
        </p:xfrm>
        <a:graphic>
          <a:graphicData uri="http://schemas.openxmlformats.org/presentationml/2006/ole">
            <p:oleObj spid="_x0000_s1070" name="Equation" r:id="rId39" imgW="164880" imgH="215640" progId="Equation.3">
              <p:embed/>
            </p:oleObj>
          </a:graphicData>
        </a:graphic>
      </p:graphicFrame>
      <p:graphicFrame>
        <p:nvGraphicFramePr>
          <p:cNvPr id="258" name="Object 4"/>
          <p:cNvGraphicFramePr>
            <a:graphicFrameLocks noChangeAspect="1"/>
          </p:cNvGraphicFramePr>
          <p:nvPr/>
        </p:nvGraphicFramePr>
        <p:xfrm>
          <a:off x="1982092" y="6178550"/>
          <a:ext cx="165100" cy="215900"/>
        </p:xfrm>
        <a:graphic>
          <a:graphicData uri="http://schemas.openxmlformats.org/presentationml/2006/ole">
            <p:oleObj spid="_x0000_s1071" name="Equation" r:id="rId40" imgW="164880" imgH="215640" progId="Equation.3">
              <p:embed/>
            </p:oleObj>
          </a:graphicData>
        </a:graphic>
      </p:graphicFrame>
      <p:graphicFrame>
        <p:nvGraphicFramePr>
          <p:cNvPr id="259" name="Object 5"/>
          <p:cNvGraphicFramePr>
            <a:graphicFrameLocks noChangeAspect="1"/>
          </p:cNvGraphicFramePr>
          <p:nvPr/>
        </p:nvGraphicFramePr>
        <p:xfrm>
          <a:off x="2439292" y="6178550"/>
          <a:ext cx="165100" cy="215900"/>
        </p:xfrm>
        <a:graphic>
          <a:graphicData uri="http://schemas.openxmlformats.org/presentationml/2006/ole">
            <p:oleObj spid="_x0000_s1072" name="Equation" r:id="rId41" imgW="164880" imgH="215640" progId="Equation.3">
              <p:embed/>
            </p:oleObj>
          </a:graphicData>
        </a:graphic>
      </p:graphicFrame>
      <p:graphicFrame>
        <p:nvGraphicFramePr>
          <p:cNvPr id="260" name="Object 6"/>
          <p:cNvGraphicFramePr>
            <a:graphicFrameLocks noChangeAspect="1"/>
          </p:cNvGraphicFramePr>
          <p:nvPr/>
        </p:nvGraphicFramePr>
        <p:xfrm>
          <a:off x="2902842" y="6178550"/>
          <a:ext cx="152400" cy="215900"/>
        </p:xfrm>
        <a:graphic>
          <a:graphicData uri="http://schemas.openxmlformats.org/presentationml/2006/ole">
            <p:oleObj spid="_x0000_s1073" name="Equation" r:id="rId42" imgW="152280" imgH="215640" progId="Equation.3">
              <p:embed/>
            </p:oleObj>
          </a:graphicData>
        </a:graphic>
      </p:graphicFrame>
      <p:graphicFrame>
        <p:nvGraphicFramePr>
          <p:cNvPr id="261" name="Object 7"/>
          <p:cNvGraphicFramePr>
            <a:graphicFrameLocks noChangeAspect="1"/>
          </p:cNvGraphicFramePr>
          <p:nvPr/>
        </p:nvGraphicFramePr>
        <p:xfrm>
          <a:off x="3353692" y="6178550"/>
          <a:ext cx="165100" cy="215900"/>
        </p:xfrm>
        <a:graphic>
          <a:graphicData uri="http://schemas.openxmlformats.org/presentationml/2006/ole">
            <p:oleObj spid="_x0000_s1074" name="Equation" r:id="rId43" imgW="164880" imgH="215640" progId="Equation.3">
              <p:embed/>
            </p:oleObj>
          </a:graphicData>
        </a:graphic>
      </p:graphicFrame>
      <p:graphicFrame>
        <p:nvGraphicFramePr>
          <p:cNvPr id="262" name="Object 8"/>
          <p:cNvGraphicFramePr>
            <a:graphicFrameLocks noChangeAspect="1"/>
          </p:cNvGraphicFramePr>
          <p:nvPr/>
        </p:nvGraphicFramePr>
        <p:xfrm>
          <a:off x="3810892" y="6178550"/>
          <a:ext cx="165100" cy="215900"/>
        </p:xfrm>
        <a:graphic>
          <a:graphicData uri="http://schemas.openxmlformats.org/presentationml/2006/ole">
            <p:oleObj spid="_x0000_s1075" name="Equation" r:id="rId44" imgW="164880" imgH="215640" progId="Equation.3">
              <p:embed/>
            </p:oleObj>
          </a:graphicData>
        </a:graphic>
      </p:graphicFrame>
      <p:graphicFrame>
        <p:nvGraphicFramePr>
          <p:cNvPr id="263" name="Object 9"/>
          <p:cNvGraphicFramePr>
            <a:graphicFrameLocks noChangeAspect="1"/>
          </p:cNvGraphicFramePr>
          <p:nvPr/>
        </p:nvGraphicFramePr>
        <p:xfrm>
          <a:off x="4268092" y="6178550"/>
          <a:ext cx="165100" cy="215900"/>
        </p:xfrm>
        <a:graphic>
          <a:graphicData uri="http://schemas.openxmlformats.org/presentationml/2006/ole">
            <p:oleObj spid="_x0000_s1076" name="Equation" r:id="rId45" imgW="164880" imgH="215640" progId="Equation.3">
              <p:embed/>
            </p:oleObj>
          </a:graphicData>
        </a:graphic>
      </p:graphicFrame>
      <p:graphicFrame>
        <p:nvGraphicFramePr>
          <p:cNvPr id="264" name="Object 19"/>
          <p:cNvGraphicFramePr>
            <a:graphicFrameLocks noChangeAspect="1"/>
          </p:cNvGraphicFramePr>
          <p:nvPr/>
        </p:nvGraphicFramePr>
        <p:xfrm>
          <a:off x="4737992" y="6172200"/>
          <a:ext cx="165100" cy="228600"/>
        </p:xfrm>
        <a:graphic>
          <a:graphicData uri="http://schemas.openxmlformats.org/presentationml/2006/ole">
            <p:oleObj spid="_x0000_s1077" name="Equation" r:id="rId46" imgW="164880" imgH="228600" progId="Equation.3">
              <p:embed/>
            </p:oleObj>
          </a:graphicData>
        </a:graphic>
      </p:graphicFrame>
      <p:graphicFrame>
        <p:nvGraphicFramePr>
          <p:cNvPr id="272" name="Object 27"/>
          <p:cNvGraphicFramePr>
            <a:graphicFrameLocks noChangeAspect="1"/>
          </p:cNvGraphicFramePr>
          <p:nvPr/>
        </p:nvGraphicFramePr>
        <p:xfrm>
          <a:off x="8395592" y="6172200"/>
          <a:ext cx="165100" cy="228600"/>
        </p:xfrm>
        <a:graphic>
          <a:graphicData uri="http://schemas.openxmlformats.org/presentationml/2006/ole">
            <p:oleObj spid="_x0000_s1085" name="Equation" r:id="rId47" imgW="164880" imgH="228600" progId="Equation.3">
              <p:embed/>
            </p:oleObj>
          </a:graphicData>
        </a:graphic>
      </p:graphicFrame>
      <p:sp>
        <p:nvSpPr>
          <p:cNvPr id="273" name="Arc 272"/>
          <p:cNvSpPr/>
          <p:nvPr/>
        </p:nvSpPr>
        <p:spPr>
          <a:xfrm>
            <a:off x="1156592" y="4953000"/>
            <a:ext cx="1295400" cy="3048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4" name="Arc 273"/>
          <p:cNvSpPr/>
          <p:nvPr/>
        </p:nvSpPr>
        <p:spPr>
          <a:xfrm>
            <a:off x="1994792" y="5029200"/>
            <a:ext cx="9144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5" name="Arc 274"/>
          <p:cNvSpPr/>
          <p:nvPr/>
        </p:nvSpPr>
        <p:spPr>
          <a:xfrm>
            <a:off x="1613792" y="4953000"/>
            <a:ext cx="1295400" cy="3810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9" name="Arc 278"/>
          <p:cNvSpPr/>
          <p:nvPr/>
        </p:nvSpPr>
        <p:spPr>
          <a:xfrm>
            <a:off x="2985392" y="4800600"/>
            <a:ext cx="1752600" cy="4572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0" name="Arc 279"/>
          <p:cNvSpPr/>
          <p:nvPr/>
        </p:nvSpPr>
        <p:spPr>
          <a:xfrm>
            <a:off x="2985392" y="5029200"/>
            <a:ext cx="9144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1" name="Arc 280"/>
          <p:cNvSpPr/>
          <p:nvPr/>
        </p:nvSpPr>
        <p:spPr>
          <a:xfrm>
            <a:off x="2985392" y="4953000"/>
            <a:ext cx="1371600" cy="3048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2" name="Arc 281"/>
          <p:cNvSpPr/>
          <p:nvPr/>
        </p:nvSpPr>
        <p:spPr>
          <a:xfrm>
            <a:off x="3899792" y="5029200"/>
            <a:ext cx="9144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3" name="Arc 282"/>
          <p:cNvSpPr/>
          <p:nvPr/>
        </p:nvSpPr>
        <p:spPr>
          <a:xfrm>
            <a:off x="3518792" y="4953000"/>
            <a:ext cx="1295400" cy="3810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4" name="Arc 283"/>
          <p:cNvSpPr/>
          <p:nvPr/>
        </p:nvSpPr>
        <p:spPr>
          <a:xfrm>
            <a:off x="4890392" y="4648200"/>
            <a:ext cx="3581400" cy="8382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5" name="Arc 284"/>
          <p:cNvSpPr/>
          <p:nvPr/>
        </p:nvSpPr>
        <p:spPr>
          <a:xfrm>
            <a:off x="4890392" y="4953000"/>
            <a:ext cx="1295400" cy="3810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8" name="Arc 287"/>
          <p:cNvSpPr/>
          <p:nvPr/>
        </p:nvSpPr>
        <p:spPr>
          <a:xfrm>
            <a:off x="5271392" y="4953000"/>
            <a:ext cx="1295400" cy="3810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9" name="Arc 288"/>
          <p:cNvSpPr/>
          <p:nvPr/>
        </p:nvSpPr>
        <p:spPr>
          <a:xfrm>
            <a:off x="5728592" y="50292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0" name="Arc 289"/>
          <p:cNvSpPr/>
          <p:nvPr/>
        </p:nvSpPr>
        <p:spPr>
          <a:xfrm>
            <a:off x="6719192" y="4876800"/>
            <a:ext cx="1676400" cy="3810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1" name="Arc 290"/>
          <p:cNvSpPr/>
          <p:nvPr/>
        </p:nvSpPr>
        <p:spPr>
          <a:xfrm>
            <a:off x="6719192" y="50292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2" name="Arc 291"/>
          <p:cNvSpPr/>
          <p:nvPr/>
        </p:nvSpPr>
        <p:spPr>
          <a:xfrm>
            <a:off x="6719192" y="4953000"/>
            <a:ext cx="1295400" cy="381000"/>
          </a:xfrm>
          <a:prstGeom prst="arc">
            <a:avLst>
              <a:gd name="adj1" fmla="val 10866231"/>
              <a:gd name="adj2" fmla="val 0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3" name="Arc 292"/>
          <p:cNvSpPr/>
          <p:nvPr/>
        </p:nvSpPr>
        <p:spPr>
          <a:xfrm>
            <a:off x="7100192" y="4953000"/>
            <a:ext cx="1295400" cy="3810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4" name="Arc 293"/>
          <p:cNvSpPr/>
          <p:nvPr/>
        </p:nvSpPr>
        <p:spPr>
          <a:xfrm>
            <a:off x="7557392" y="5029200"/>
            <a:ext cx="838200" cy="228600"/>
          </a:xfrm>
          <a:prstGeom prst="arc">
            <a:avLst>
              <a:gd name="adj1" fmla="val 10866231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95" name="Straight Arrow Connector 294"/>
          <p:cNvCxnSpPr/>
          <p:nvPr/>
        </p:nvCxnSpPr>
        <p:spPr>
          <a:xfrm>
            <a:off x="3061592" y="55626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/>
          <p:nvPr/>
        </p:nvCxnSpPr>
        <p:spPr>
          <a:xfrm>
            <a:off x="2680592" y="55626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>
            <a:off x="4890392" y="5561012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/>
          <p:nvPr/>
        </p:nvCxnSpPr>
        <p:spPr>
          <a:xfrm>
            <a:off x="4509392" y="5561012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/>
          <p:cNvCxnSpPr/>
          <p:nvPr/>
        </p:nvCxnSpPr>
        <p:spPr>
          <a:xfrm>
            <a:off x="6719192" y="5562600"/>
            <a:ext cx="2286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/>
          <p:nvPr/>
        </p:nvCxnSpPr>
        <p:spPr>
          <a:xfrm>
            <a:off x="6338192" y="55626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Arrow Connector 301"/>
          <p:cNvCxnSpPr/>
          <p:nvPr/>
        </p:nvCxnSpPr>
        <p:spPr>
          <a:xfrm>
            <a:off x="8166992" y="5562600"/>
            <a:ext cx="228600" cy="1588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86" name="Object 62"/>
          <p:cNvGraphicFramePr>
            <a:graphicFrameLocks noChangeAspect="1"/>
          </p:cNvGraphicFramePr>
          <p:nvPr/>
        </p:nvGraphicFramePr>
        <p:xfrm>
          <a:off x="5182492" y="6172200"/>
          <a:ext cx="165100" cy="215900"/>
        </p:xfrm>
        <a:graphic>
          <a:graphicData uri="http://schemas.openxmlformats.org/presentationml/2006/ole">
            <p:oleObj spid="_x0000_s1086" name="Equation" r:id="rId48" imgW="164880" imgH="215640" progId="Equation.3">
              <p:embed/>
            </p:oleObj>
          </a:graphicData>
        </a:graphic>
      </p:graphicFrame>
      <p:graphicFrame>
        <p:nvGraphicFramePr>
          <p:cNvPr id="1087" name="Object 63"/>
          <p:cNvGraphicFramePr>
            <a:graphicFrameLocks noChangeAspect="1"/>
          </p:cNvGraphicFramePr>
          <p:nvPr/>
        </p:nvGraphicFramePr>
        <p:xfrm>
          <a:off x="5639692" y="6172200"/>
          <a:ext cx="165100" cy="215900"/>
        </p:xfrm>
        <a:graphic>
          <a:graphicData uri="http://schemas.openxmlformats.org/presentationml/2006/ole">
            <p:oleObj spid="_x0000_s1087" name="Equation" r:id="rId49" imgW="164880" imgH="215640" progId="Equation.3">
              <p:embed/>
            </p:oleObj>
          </a:graphicData>
        </a:graphic>
      </p:graphicFrame>
      <p:graphicFrame>
        <p:nvGraphicFramePr>
          <p:cNvPr id="1088" name="Object 64"/>
          <p:cNvGraphicFramePr>
            <a:graphicFrameLocks noChangeAspect="1"/>
          </p:cNvGraphicFramePr>
          <p:nvPr/>
        </p:nvGraphicFramePr>
        <p:xfrm>
          <a:off x="6096892" y="6172200"/>
          <a:ext cx="165100" cy="215900"/>
        </p:xfrm>
        <a:graphic>
          <a:graphicData uri="http://schemas.openxmlformats.org/presentationml/2006/ole">
            <p:oleObj spid="_x0000_s1088" name="Equation" r:id="rId50" imgW="164880" imgH="215640" progId="Equation.3">
              <p:embed/>
            </p:oleObj>
          </a:graphicData>
        </a:graphic>
      </p:graphicFrame>
      <p:graphicFrame>
        <p:nvGraphicFramePr>
          <p:cNvPr id="1089" name="Object 65"/>
          <p:cNvGraphicFramePr>
            <a:graphicFrameLocks noChangeAspect="1"/>
          </p:cNvGraphicFramePr>
          <p:nvPr/>
        </p:nvGraphicFramePr>
        <p:xfrm>
          <a:off x="6560442" y="6172200"/>
          <a:ext cx="152400" cy="215900"/>
        </p:xfrm>
        <a:graphic>
          <a:graphicData uri="http://schemas.openxmlformats.org/presentationml/2006/ole">
            <p:oleObj spid="_x0000_s1089" name="Equation" r:id="rId51" imgW="152280" imgH="215640" progId="Equation.3">
              <p:embed/>
            </p:oleObj>
          </a:graphicData>
        </a:graphic>
      </p:graphicFrame>
      <p:graphicFrame>
        <p:nvGraphicFramePr>
          <p:cNvPr id="1090" name="Object 66"/>
          <p:cNvGraphicFramePr>
            <a:graphicFrameLocks noChangeAspect="1"/>
          </p:cNvGraphicFramePr>
          <p:nvPr/>
        </p:nvGraphicFramePr>
        <p:xfrm>
          <a:off x="7011292" y="6172200"/>
          <a:ext cx="165100" cy="215900"/>
        </p:xfrm>
        <a:graphic>
          <a:graphicData uri="http://schemas.openxmlformats.org/presentationml/2006/ole">
            <p:oleObj spid="_x0000_s1090" name="Equation" r:id="rId52" imgW="164880" imgH="215640" progId="Equation.3">
              <p:embed/>
            </p:oleObj>
          </a:graphicData>
        </a:graphic>
      </p:graphicFrame>
      <p:graphicFrame>
        <p:nvGraphicFramePr>
          <p:cNvPr id="1091" name="Object 67"/>
          <p:cNvGraphicFramePr>
            <a:graphicFrameLocks noChangeAspect="1"/>
          </p:cNvGraphicFramePr>
          <p:nvPr/>
        </p:nvGraphicFramePr>
        <p:xfrm>
          <a:off x="7468492" y="6172200"/>
          <a:ext cx="165100" cy="215900"/>
        </p:xfrm>
        <a:graphic>
          <a:graphicData uri="http://schemas.openxmlformats.org/presentationml/2006/ole">
            <p:oleObj spid="_x0000_s1091" name="Equation" r:id="rId53" imgW="164880" imgH="215640" progId="Equation.3">
              <p:embed/>
            </p:oleObj>
          </a:graphicData>
        </a:graphic>
      </p:graphicFrame>
      <p:graphicFrame>
        <p:nvGraphicFramePr>
          <p:cNvPr id="1092" name="Object 68"/>
          <p:cNvGraphicFramePr>
            <a:graphicFrameLocks noChangeAspect="1"/>
          </p:cNvGraphicFramePr>
          <p:nvPr/>
        </p:nvGraphicFramePr>
        <p:xfrm>
          <a:off x="7925692" y="6172200"/>
          <a:ext cx="165100" cy="215900"/>
        </p:xfrm>
        <a:graphic>
          <a:graphicData uri="http://schemas.openxmlformats.org/presentationml/2006/ole">
            <p:oleObj spid="_x0000_s1092" name="Equation" r:id="rId54" imgW="164880" imgH="215640" progId="Equation.3">
              <p:embed/>
            </p:oleObj>
          </a:graphicData>
        </a:graphic>
      </p:graphicFrame>
      <p:sp>
        <p:nvSpPr>
          <p:cNvPr id="310" name="TextBox 309"/>
          <p:cNvSpPr txBox="1"/>
          <p:nvPr/>
        </p:nvSpPr>
        <p:spPr>
          <a:xfrm rot="16200000">
            <a:off x="-418791" y="1482614"/>
            <a:ext cx="17490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dirty="0" smtClean="0"/>
              <a:t>Four Temporal Layers</a:t>
            </a:r>
            <a:endParaRPr lang="en-CA" sz="1400" dirty="0"/>
          </a:p>
        </p:txBody>
      </p:sp>
      <p:sp>
        <p:nvSpPr>
          <p:cNvPr id="311" name="TextBox 310"/>
          <p:cNvSpPr txBox="1"/>
          <p:nvPr/>
        </p:nvSpPr>
        <p:spPr>
          <a:xfrm rot="16200000">
            <a:off x="-331402" y="3359688"/>
            <a:ext cx="1511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dirty="0" smtClean="0"/>
              <a:t>Non-Delay</a:t>
            </a:r>
          </a:p>
          <a:p>
            <a:pPr algn="ctr"/>
            <a:r>
              <a:rPr lang="en-CA" sz="1400" dirty="0" smtClean="0"/>
              <a:t>Motion Prediction</a:t>
            </a:r>
            <a:endParaRPr lang="en-CA" sz="1400" dirty="0"/>
          </a:p>
        </p:txBody>
      </p:sp>
      <p:sp>
        <p:nvSpPr>
          <p:cNvPr id="312" name="TextBox 311"/>
          <p:cNvSpPr txBox="1"/>
          <p:nvPr/>
        </p:nvSpPr>
        <p:spPr>
          <a:xfrm rot="16200000">
            <a:off x="-257568" y="5381232"/>
            <a:ext cx="1363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dirty="0" smtClean="0"/>
              <a:t>Non-Dyadic</a:t>
            </a:r>
          </a:p>
          <a:p>
            <a:pPr algn="ctr"/>
            <a:r>
              <a:rPr lang="en-CA" sz="1400" dirty="0" smtClean="0"/>
              <a:t>Temporal Layers</a:t>
            </a:r>
            <a:endParaRPr lang="en-CA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arallelogram 17"/>
          <p:cNvSpPr/>
          <p:nvPr/>
        </p:nvSpPr>
        <p:spPr>
          <a:xfrm rot="16200000">
            <a:off x="5905500" y="4610101"/>
            <a:ext cx="838200" cy="762000"/>
          </a:xfrm>
          <a:prstGeom prst="parallelogram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Spatial Scalability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2800" dirty="0" smtClean="0"/>
              <a:t>Images with different spatial resolutions</a:t>
            </a:r>
          </a:p>
          <a:p>
            <a:r>
              <a:rPr lang="en-CA" sz="2800" dirty="0" smtClean="0"/>
              <a:t>Each layer in the spatial scalable video stream improves the final image resolution</a:t>
            </a:r>
            <a:endParaRPr lang="en-CA" sz="2800" dirty="0"/>
          </a:p>
        </p:txBody>
      </p:sp>
      <p:sp>
        <p:nvSpPr>
          <p:cNvPr id="12" name="Parallelogram 11"/>
          <p:cNvSpPr/>
          <p:nvPr/>
        </p:nvSpPr>
        <p:spPr>
          <a:xfrm rot="16200000">
            <a:off x="5640324" y="3275077"/>
            <a:ext cx="1216152" cy="1066800"/>
          </a:xfrm>
          <a:prstGeom prst="parallelogram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Parallelogram 10"/>
          <p:cNvSpPr/>
          <p:nvPr/>
        </p:nvSpPr>
        <p:spPr>
          <a:xfrm rot="16200000">
            <a:off x="5183124" y="3275077"/>
            <a:ext cx="1216152" cy="1066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Parallelogram 9"/>
          <p:cNvSpPr/>
          <p:nvPr/>
        </p:nvSpPr>
        <p:spPr>
          <a:xfrm rot="16200000">
            <a:off x="4725924" y="3275077"/>
            <a:ext cx="1216152" cy="1066800"/>
          </a:xfrm>
          <a:prstGeom prst="parallelogram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Parallelogram 8"/>
          <p:cNvSpPr/>
          <p:nvPr/>
        </p:nvSpPr>
        <p:spPr>
          <a:xfrm rot="16200000">
            <a:off x="4268724" y="3275077"/>
            <a:ext cx="1216152" cy="1066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Parallelogram 7"/>
          <p:cNvSpPr/>
          <p:nvPr/>
        </p:nvSpPr>
        <p:spPr>
          <a:xfrm rot="16200000">
            <a:off x="3811524" y="3275077"/>
            <a:ext cx="1216152" cy="1066800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Parallelogram 6"/>
          <p:cNvSpPr/>
          <p:nvPr/>
        </p:nvSpPr>
        <p:spPr>
          <a:xfrm rot="16200000">
            <a:off x="3354324" y="3275076"/>
            <a:ext cx="1216152" cy="1066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Parallelogram 5"/>
          <p:cNvSpPr/>
          <p:nvPr/>
        </p:nvSpPr>
        <p:spPr>
          <a:xfrm rot="16200000">
            <a:off x="2897124" y="3275076"/>
            <a:ext cx="1216152" cy="1066800"/>
          </a:xfrm>
          <a:prstGeom prst="parallelogram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Parallelogram 4"/>
          <p:cNvSpPr/>
          <p:nvPr/>
        </p:nvSpPr>
        <p:spPr>
          <a:xfrm rot="16200000">
            <a:off x="2363724" y="3275076"/>
            <a:ext cx="1216152" cy="10668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Parallelogram 12"/>
          <p:cNvSpPr/>
          <p:nvPr/>
        </p:nvSpPr>
        <p:spPr>
          <a:xfrm rot="16200000">
            <a:off x="1906524" y="3275076"/>
            <a:ext cx="1216152" cy="1066800"/>
          </a:xfrm>
          <a:prstGeom prst="parallelogram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Parallelogram 13"/>
          <p:cNvSpPr/>
          <p:nvPr/>
        </p:nvSpPr>
        <p:spPr>
          <a:xfrm rot="16200000">
            <a:off x="2095500" y="4610100"/>
            <a:ext cx="838200" cy="762000"/>
          </a:xfrm>
          <a:prstGeom prst="parallelogram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Parallelogram 14"/>
          <p:cNvSpPr/>
          <p:nvPr/>
        </p:nvSpPr>
        <p:spPr>
          <a:xfrm rot="16200000">
            <a:off x="3162300" y="4610101"/>
            <a:ext cx="838200" cy="762000"/>
          </a:xfrm>
          <a:prstGeom prst="parallelogram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Parallelogram 15"/>
          <p:cNvSpPr/>
          <p:nvPr/>
        </p:nvSpPr>
        <p:spPr>
          <a:xfrm rot="16200000">
            <a:off x="4076700" y="4610100"/>
            <a:ext cx="838200" cy="762000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Parallelogram 16"/>
          <p:cNvSpPr/>
          <p:nvPr/>
        </p:nvSpPr>
        <p:spPr>
          <a:xfrm rot="16200000">
            <a:off x="4991100" y="4610101"/>
            <a:ext cx="838200" cy="762000"/>
          </a:xfrm>
          <a:prstGeom prst="parallelogram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Parallelogram 18"/>
          <p:cNvSpPr/>
          <p:nvPr/>
        </p:nvSpPr>
        <p:spPr>
          <a:xfrm rot="16200000">
            <a:off x="2286000" y="5562600"/>
            <a:ext cx="457200" cy="457200"/>
          </a:xfrm>
          <a:prstGeom prst="parallelogram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Parallelogram 20"/>
          <p:cNvSpPr/>
          <p:nvPr/>
        </p:nvSpPr>
        <p:spPr>
          <a:xfrm rot="16200000">
            <a:off x="4267200" y="5562600"/>
            <a:ext cx="457200" cy="457200"/>
          </a:xfrm>
          <a:prstGeom prst="parallelogram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Parallelogram 21"/>
          <p:cNvSpPr/>
          <p:nvPr/>
        </p:nvSpPr>
        <p:spPr>
          <a:xfrm rot="16200000">
            <a:off x="6096000" y="5562601"/>
            <a:ext cx="457200" cy="457200"/>
          </a:xfrm>
          <a:prstGeom prst="parallelogram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2437606" y="4495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3504406" y="4495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 flipH="1" flipV="1">
            <a:off x="4496594" y="4495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5409406" y="4495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6323806" y="4495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2399506" y="54475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4380706" y="54475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 flipH="1" flipV="1">
            <a:off x="6211094" y="5447506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1447800" y="5410200"/>
          <a:ext cx="304800" cy="457200"/>
        </p:xfrm>
        <a:graphic>
          <a:graphicData uri="http://schemas.openxmlformats.org/presentationml/2006/ole">
            <p:oleObj spid="_x0000_s2050" name="Equation" r:id="rId3" imgW="152280" imgH="2286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460500" y="4572000"/>
          <a:ext cx="279400" cy="431800"/>
        </p:xfrm>
        <a:graphic>
          <a:graphicData uri="http://schemas.openxmlformats.org/presentationml/2006/ole">
            <p:oleObj spid="_x0000_s2051" name="Equation" r:id="rId4" imgW="139680" imgH="2156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447800" y="3594100"/>
          <a:ext cx="304800" cy="431800"/>
        </p:xfrm>
        <a:graphic>
          <a:graphicData uri="http://schemas.openxmlformats.org/presentationml/2006/ole">
            <p:oleObj spid="_x0000_s2052" name="Equation" r:id="rId5" imgW="152280" imgH="21564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501900" y="6172200"/>
          <a:ext cx="241300" cy="334108"/>
        </p:xfrm>
        <a:graphic>
          <a:graphicData uri="http://schemas.openxmlformats.org/presentationml/2006/ole">
            <p:oleObj spid="_x0000_s2053" name="Equation" r:id="rId6" imgW="164880" imgH="22860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048000" y="6172200"/>
          <a:ext cx="228600" cy="342900"/>
        </p:xfrm>
        <a:graphic>
          <a:graphicData uri="http://schemas.openxmlformats.org/presentationml/2006/ole">
            <p:oleObj spid="_x0000_s2054" name="Equation" r:id="rId7" imgW="152280" imgH="22860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644900" y="6178550"/>
          <a:ext cx="241300" cy="315546"/>
        </p:xfrm>
        <a:graphic>
          <a:graphicData uri="http://schemas.openxmlformats.org/presentationml/2006/ole">
            <p:oleObj spid="_x0000_s2055" name="Equation" r:id="rId8" imgW="164880" imgH="21564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114800" y="6172200"/>
          <a:ext cx="228600" cy="342900"/>
        </p:xfrm>
        <a:graphic>
          <a:graphicData uri="http://schemas.openxmlformats.org/presentationml/2006/ole">
            <p:oleObj spid="_x0000_s2056" name="Equation" r:id="rId9" imgW="152280" imgH="228600" progId="Equation.3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572000" y="6178550"/>
          <a:ext cx="228600" cy="323850"/>
        </p:xfrm>
        <a:graphic>
          <a:graphicData uri="http://schemas.openxmlformats.org/presentationml/2006/ole">
            <p:oleObj spid="_x0000_s2057" name="Equation" r:id="rId10" imgW="152280" imgH="215640" progId="Equation.3">
              <p:embed/>
            </p:oleObj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029200" y="6172200"/>
          <a:ext cx="228600" cy="342900"/>
        </p:xfrm>
        <a:graphic>
          <a:graphicData uri="http://schemas.openxmlformats.org/presentationml/2006/ole">
            <p:oleObj spid="_x0000_s2058" name="Equation" r:id="rId11" imgW="152280" imgH="22860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5473700" y="6178550"/>
          <a:ext cx="241300" cy="315546"/>
        </p:xfrm>
        <a:graphic>
          <a:graphicData uri="http://schemas.openxmlformats.org/presentationml/2006/ole">
            <p:oleObj spid="_x0000_s2059" name="Equation" r:id="rId12" imgW="164880" imgH="215640" progId="Equation.3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5943600" y="6172200"/>
          <a:ext cx="228600" cy="342900"/>
        </p:xfrm>
        <a:graphic>
          <a:graphicData uri="http://schemas.openxmlformats.org/presentationml/2006/ole">
            <p:oleObj spid="_x0000_s2060" name="Equation" r:id="rId13" imgW="152280" imgH="228600" progId="Equation.3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6388100" y="6172200"/>
          <a:ext cx="241300" cy="334108"/>
        </p:xfrm>
        <a:graphic>
          <a:graphicData uri="http://schemas.openxmlformats.org/presentationml/2006/ole">
            <p:oleObj spid="_x0000_s2061" name="Equation" r:id="rId14" imgW="164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Spatial Scalability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Inter-layer motion prediction</a:t>
            </a:r>
          </a:p>
          <a:p>
            <a:r>
              <a:rPr lang="en-CA" dirty="0" smtClean="0"/>
              <a:t>Inter-layer residual prediction</a:t>
            </a:r>
          </a:p>
          <a:p>
            <a:r>
              <a:rPr lang="en-CA" dirty="0" smtClean="0"/>
              <a:t>Inter-layer intra prediction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Quality Scalability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Quality scalability could be considered as a special case of spatial scalability</a:t>
            </a:r>
          </a:p>
          <a:p>
            <a:r>
              <a:rPr lang="en-CA" dirty="0" smtClean="0"/>
              <a:t>Dividing the video into several quality layers: Coarse Grain Scalability (CGS)</a:t>
            </a:r>
          </a:p>
          <a:p>
            <a:r>
              <a:rPr lang="en-CA" dirty="0" smtClean="0"/>
              <a:t>In CGS, motion estimation is conducted in each spatial layer separately</a:t>
            </a:r>
          </a:p>
          <a:p>
            <a:pPr lvl="1"/>
            <a:r>
              <a:rPr lang="en-CA" dirty="0" smtClean="0"/>
              <a:t>Switching between frames is only possible at I-frames</a:t>
            </a:r>
          </a:p>
          <a:p>
            <a:pPr lvl="1"/>
            <a:r>
              <a:rPr lang="en-CA" dirty="0" smtClean="0"/>
              <a:t>The choice among different bitrates is limited to the number of layers</a:t>
            </a:r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447800" y="1752600"/>
            <a:ext cx="228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2209800" y="1752600"/>
            <a:ext cx="228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2971800" y="1752600"/>
            <a:ext cx="228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3733800" y="1752600"/>
            <a:ext cx="228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4495800" y="1752600"/>
            <a:ext cx="228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5257800" y="1752600"/>
            <a:ext cx="228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6019800" y="1752600"/>
            <a:ext cx="228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6781800" y="1752600"/>
            <a:ext cx="228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" name="Straight Connector 12"/>
          <p:cNvCxnSpPr/>
          <p:nvPr/>
        </p:nvCxnSpPr>
        <p:spPr>
          <a:xfrm>
            <a:off x="1295400" y="3048000"/>
            <a:ext cx="58674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3"/>
            <a:endCxn id="5" idx="1"/>
          </p:cNvCxnSpPr>
          <p:nvPr/>
        </p:nvCxnSpPr>
        <p:spPr>
          <a:xfrm>
            <a:off x="1676400" y="22098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438400" y="22098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00400" y="22098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962400" y="22098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24400" y="22098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86400" y="22098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248400" y="22098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447800" y="3429000"/>
            <a:ext cx="228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2209800" y="3429000"/>
            <a:ext cx="228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2971800" y="3429000"/>
            <a:ext cx="228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3733800" y="3429000"/>
            <a:ext cx="228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4495800" y="3429000"/>
            <a:ext cx="228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5257800" y="3429000"/>
            <a:ext cx="228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6019800" y="3429000"/>
            <a:ext cx="228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ectangle 28"/>
          <p:cNvSpPr/>
          <p:nvPr/>
        </p:nvSpPr>
        <p:spPr>
          <a:xfrm>
            <a:off x="6781800" y="3429000"/>
            <a:ext cx="228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0" name="Straight Arrow Connector 29"/>
          <p:cNvCxnSpPr>
            <a:stCxn id="22" idx="3"/>
            <a:endCxn id="23" idx="1"/>
          </p:cNvCxnSpPr>
          <p:nvPr/>
        </p:nvCxnSpPr>
        <p:spPr>
          <a:xfrm>
            <a:off x="1676400" y="38862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438400" y="38862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200400" y="38862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962400" y="38862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724400" y="38862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486400" y="38862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248400" y="3886200"/>
            <a:ext cx="5334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429000" y="4876800"/>
            <a:ext cx="2371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Coarse Grain Scalability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Quality Scalability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Alternatives for CGS:</a:t>
            </a:r>
          </a:p>
          <a:p>
            <a:pPr lvl="1"/>
            <a:r>
              <a:rPr lang="en-CA" dirty="0" smtClean="0"/>
              <a:t>All quality levels in one spatial layer</a:t>
            </a:r>
          </a:p>
          <a:p>
            <a:r>
              <a:rPr lang="en-CA" dirty="0" smtClean="0"/>
              <a:t>Fine Grain Scalability</a:t>
            </a:r>
          </a:p>
          <a:p>
            <a:pPr lvl="1"/>
            <a:r>
              <a:rPr lang="en-CA" dirty="0" smtClean="0"/>
              <a:t>Motion compensation is done at the lowest quality level of the reference picture</a:t>
            </a:r>
            <a:endParaRPr lang="en-CA" dirty="0"/>
          </a:p>
        </p:txBody>
      </p:sp>
      <p:sp>
        <p:nvSpPr>
          <p:cNvPr id="4" name="Flowchart: Process 3"/>
          <p:cNvSpPr/>
          <p:nvPr/>
        </p:nvSpPr>
        <p:spPr>
          <a:xfrm>
            <a:off x="3352800" y="4114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Flowchart: Process 4"/>
          <p:cNvSpPr/>
          <p:nvPr/>
        </p:nvSpPr>
        <p:spPr>
          <a:xfrm>
            <a:off x="3810000" y="4114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Flowchart: Process 5"/>
          <p:cNvSpPr/>
          <p:nvPr/>
        </p:nvSpPr>
        <p:spPr>
          <a:xfrm>
            <a:off x="4267200" y="4114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lowchart: Process 6"/>
          <p:cNvSpPr/>
          <p:nvPr/>
        </p:nvSpPr>
        <p:spPr>
          <a:xfrm>
            <a:off x="4724400" y="4114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lowchart: Process 7"/>
          <p:cNvSpPr/>
          <p:nvPr/>
        </p:nvSpPr>
        <p:spPr>
          <a:xfrm>
            <a:off x="5181600" y="4114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Flowchart: Process 8"/>
          <p:cNvSpPr/>
          <p:nvPr/>
        </p:nvSpPr>
        <p:spPr>
          <a:xfrm>
            <a:off x="5638800" y="4114800"/>
            <a:ext cx="152400" cy="61264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Flowchart: Process 9"/>
          <p:cNvSpPr/>
          <p:nvPr/>
        </p:nvSpPr>
        <p:spPr>
          <a:xfrm>
            <a:off x="3352800" y="4724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Flowchart: Process 10"/>
          <p:cNvSpPr/>
          <p:nvPr/>
        </p:nvSpPr>
        <p:spPr>
          <a:xfrm>
            <a:off x="3810000" y="4724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Flowchart: Process 11"/>
          <p:cNvSpPr/>
          <p:nvPr/>
        </p:nvSpPr>
        <p:spPr>
          <a:xfrm>
            <a:off x="4267200" y="4724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lowchart: Process 12"/>
          <p:cNvSpPr/>
          <p:nvPr/>
        </p:nvSpPr>
        <p:spPr>
          <a:xfrm>
            <a:off x="4724400" y="4724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Flowchart: Process 13"/>
          <p:cNvSpPr/>
          <p:nvPr/>
        </p:nvSpPr>
        <p:spPr>
          <a:xfrm>
            <a:off x="5181600" y="4724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Flowchart: Process 14"/>
          <p:cNvSpPr/>
          <p:nvPr/>
        </p:nvSpPr>
        <p:spPr>
          <a:xfrm>
            <a:off x="5638800" y="4724400"/>
            <a:ext cx="152400" cy="612648"/>
          </a:xfrm>
          <a:prstGeom prst="flowChartProcess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Arrow Connector 16"/>
          <p:cNvCxnSpPr>
            <a:stCxn id="10" idx="3"/>
            <a:endCxn id="11" idx="1"/>
          </p:cNvCxnSpPr>
          <p:nvPr/>
        </p:nvCxnSpPr>
        <p:spPr>
          <a:xfrm>
            <a:off x="3505200" y="5030724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962400" y="5029200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19600" y="5029200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76800" y="5029200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334000" y="5029200"/>
            <a:ext cx="30480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2563</TotalTime>
  <Words>947</Words>
  <Application>Microsoft Office PowerPoint</Application>
  <PresentationFormat>On-screen Show (4:3)</PresentationFormat>
  <Paragraphs>225</Paragraphs>
  <Slides>31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Equity</vt:lpstr>
      <vt:lpstr>Equation</vt:lpstr>
      <vt:lpstr>Scalable Video Transmission for MobileTV</vt:lpstr>
      <vt:lpstr>Problem Statement</vt:lpstr>
      <vt:lpstr>Scalable Video Coding</vt:lpstr>
      <vt:lpstr>Slide 4</vt:lpstr>
      <vt:lpstr>Spatial Scalability</vt:lpstr>
      <vt:lpstr>Spatial Scalability</vt:lpstr>
      <vt:lpstr>Quality Scalability</vt:lpstr>
      <vt:lpstr>Slide 8</vt:lpstr>
      <vt:lpstr>Quality Scalability</vt:lpstr>
      <vt:lpstr>Quality Scalability</vt:lpstr>
      <vt:lpstr>Quality Scalability</vt:lpstr>
      <vt:lpstr>Quality Scalability</vt:lpstr>
      <vt:lpstr>Problem Formulation</vt:lpstr>
      <vt:lpstr>Problem Formulation</vt:lpstr>
      <vt:lpstr>Problem Formulation</vt:lpstr>
      <vt:lpstr>Problem Solution</vt:lpstr>
      <vt:lpstr>Problem Solution</vt:lpstr>
      <vt:lpstr>Problem Solution</vt:lpstr>
      <vt:lpstr>Adaptive windows</vt:lpstr>
      <vt:lpstr>Adaptive windows</vt:lpstr>
      <vt:lpstr>Adaptive windows</vt:lpstr>
      <vt:lpstr>Adaptive windows</vt:lpstr>
      <vt:lpstr>Adaptive windows</vt:lpstr>
      <vt:lpstr>Video stream preparation</vt:lpstr>
      <vt:lpstr>Results</vt:lpstr>
      <vt:lpstr>Results</vt:lpstr>
      <vt:lpstr>Results</vt:lpstr>
      <vt:lpstr>Results</vt:lpstr>
      <vt:lpstr>Results</vt:lpstr>
      <vt:lpstr>Future Works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Farid</dc:creator>
  <cp:lastModifiedBy>Farid</cp:lastModifiedBy>
  <cp:revision>319</cp:revision>
  <dcterms:created xsi:type="dcterms:W3CDTF">2006-08-16T00:00:00Z</dcterms:created>
  <dcterms:modified xsi:type="dcterms:W3CDTF">2010-07-19T17:56:48Z</dcterms:modified>
</cp:coreProperties>
</file>