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6"/>
  </p:notesMasterIdLst>
  <p:sldIdLst>
    <p:sldId id="256" r:id="rId2"/>
    <p:sldId id="270" r:id="rId3"/>
    <p:sldId id="258" r:id="rId4"/>
    <p:sldId id="259" r:id="rId5"/>
    <p:sldId id="260" r:id="rId6"/>
    <p:sldId id="272" r:id="rId7"/>
    <p:sldId id="261" r:id="rId8"/>
    <p:sldId id="262" r:id="rId9"/>
    <p:sldId id="273" r:id="rId10"/>
    <p:sldId id="263" r:id="rId11"/>
    <p:sldId id="264" r:id="rId12"/>
    <p:sldId id="274" r:id="rId13"/>
    <p:sldId id="265" r:id="rId14"/>
    <p:sldId id="279" r:id="rId15"/>
    <p:sldId id="280" r:id="rId16"/>
    <p:sldId id="275" r:id="rId17"/>
    <p:sldId id="266" r:id="rId18"/>
    <p:sldId id="267" r:id="rId19"/>
    <p:sldId id="269" r:id="rId20"/>
    <p:sldId id="276" r:id="rId21"/>
    <p:sldId id="268" r:id="rId22"/>
    <p:sldId id="271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6C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95202-84A6-4E68-9D22-CA2F15FF38F6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CF440-88D7-4CA4-98D4-4EF8ECA04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1 is used in Best Effort</a:t>
            </a:r>
          </a:p>
          <a:p>
            <a:r>
              <a:rPr lang="en-US" dirty="0" smtClean="0"/>
              <a:t>Type</a:t>
            </a:r>
            <a:r>
              <a:rPr lang="en-US" baseline="0" dirty="0" smtClean="0"/>
              <a:t> 2 is used in </a:t>
            </a:r>
            <a:r>
              <a:rPr lang="en-US" baseline="0" dirty="0" err="1" smtClean="0"/>
              <a:t>Unsolicitated</a:t>
            </a:r>
            <a:r>
              <a:rPr lang="en-US" baseline="0" dirty="0" smtClean="0"/>
              <a:t> Grants</a:t>
            </a:r>
          </a:p>
          <a:p>
            <a:r>
              <a:rPr lang="en-US" baseline="0" dirty="0" smtClean="0"/>
              <a:t>Type 3 multicast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CF440-88D7-4CA4-98D4-4EF8ECA04BD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B647F0-0575-4493-8B9F-B3C4F4BA7078}" type="datetimeFigureOut">
              <a:rPr lang="en-US" smtClean="0"/>
              <a:pPr/>
              <a:t>8/18/2009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992274-FC2E-4D73-BEE6-E22D5F534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15200" cy="4572000"/>
          </a:xfrm>
        </p:spPr>
        <p:txBody>
          <a:bodyPr/>
          <a:lstStyle/>
          <a:p>
            <a:pPr lvl="0" algn="ctr">
              <a:spcBef>
                <a:spcPct val="0"/>
              </a:spcBef>
              <a:buNone/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Multimedia Streaming Over </a:t>
            </a:r>
          </a:p>
          <a:p>
            <a:pPr lvl="0" algn="ctr">
              <a:spcBef>
                <a:spcPct val="0"/>
              </a:spcBef>
              <a:buNone/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WiMax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Networks</a:t>
            </a:r>
            <a:endParaRPr lang="en-US" sz="5400" cap="small" dirty="0" smtClean="0"/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0"/>
            <a:ext cx="8610600" cy="1020762"/>
          </a:xfrm>
          <a:prstGeom prst="rect">
            <a:avLst/>
          </a:prstGeom>
          <a:solidFill>
            <a:srgbClr val="E26C2A"/>
          </a:solidFill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lang="en-US" sz="3200" noProof="0" dirty="0" smtClean="0">
                <a:latin typeface="Times New Roman" pitchFamily="18" charset="0"/>
                <a:cs typeface="Times New Roman" pitchFamily="18" charset="0"/>
              </a:rPr>
              <a:t>Technical Report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Multimedia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Multicast Broadcast Service (MBS)</a:t>
            </a:r>
          </a:p>
          <a:p>
            <a:pPr lvl="1"/>
            <a:r>
              <a:rPr lang="en-US" dirty="0" smtClean="0"/>
              <a:t>Provides multimedia broadcast services</a:t>
            </a:r>
          </a:p>
          <a:p>
            <a:pPr lvl="1"/>
            <a:r>
              <a:rPr lang="en-US" dirty="0" smtClean="0"/>
              <a:t>Dedicated MBS frame or piggyback with </a:t>
            </a:r>
            <a:r>
              <a:rPr lang="en-US" dirty="0" err="1" smtClean="0"/>
              <a:t>unicast</a:t>
            </a:r>
            <a:endParaRPr lang="en-US" dirty="0" smtClean="0"/>
          </a:p>
          <a:p>
            <a:pPr lvl="1"/>
            <a:r>
              <a:rPr lang="en-US" dirty="0" smtClean="0"/>
              <a:t>Supports macro diversity and mobility</a:t>
            </a:r>
          </a:p>
          <a:p>
            <a:pPr lvl="1"/>
            <a:r>
              <a:rPr lang="en-US" dirty="0" smtClean="0"/>
              <a:t>Mechanisms for delivery during sleep-mode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Forward Error Correction (FEC)</a:t>
            </a:r>
          </a:p>
          <a:p>
            <a:pPr lvl="1"/>
            <a:r>
              <a:rPr lang="en-US" dirty="0" err="1" smtClean="0"/>
              <a:t>Convolutional</a:t>
            </a:r>
            <a:r>
              <a:rPr lang="en-US" dirty="0" smtClean="0"/>
              <a:t> codes is required</a:t>
            </a:r>
          </a:p>
          <a:p>
            <a:pPr lvl="1"/>
            <a:r>
              <a:rPr lang="en-US" dirty="0" smtClean="0"/>
              <a:t>Encoding is apply at the PHY layer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Multimedia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Power Saving</a:t>
            </a:r>
          </a:p>
          <a:p>
            <a:pPr lvl="1"/>
            <a:r>
              <a:rPr lang="en-US" dirty="0" smtClean="0"/>
              <a:t>Support for sleep mode is mandatory in BS</a:t>
            </a:r>
          </a:p>
          <a:p>
            <a:pPr lvl="1"/>
            <a:r>
              <a:rPr lang="en-US" dirty="0" smtClean="0"/>
              <a:t>Optional on receiver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3 Power saving classes</a:t>
            </a:r>
          </a:p>
          <a:p>
            <a:pPr lvl="1"/>
            <a:r>
              <a:rPr lang="en-US" dirty="0" smtClean="0"/>
              <a:t>Type 1:  </a:t>
            </a:r>
            <a:r>
              <a:rPr lang="en-US" sz="2000" dirty="0" smtClean="0"/>
              <a:t>fixed length, each sleep window is twice the last</a:t>
            </a:r>
          </a:p>
          <a:p>
            <a:pPr lvl="1"/>
            <a:r>
              <a:rPr lang="en-US" dirty="0" smtClean="0"/>
              <a:t>Type 2: equal sleep and listen windows</a:t>
            </a:r>
          </a:p>
          <a:p>
            <a:pPr lvl="1"/>
            <a:r>
              <a:rPr lang="en-US" b="1" i="1" dirty="0" smtClean="0"/>
              <a:t>Type 3:</a:t>
            </a:r>
            <a:r>
              <a:rPr lang="en-US" b="1" dirty="0" smtClean="0"/>
              <a:t> </a:t>
            </a:r>
            <a:r>
              <a:rPr lang="en-US" dirty="0" smtClean="0"/>
              <a:t>single sleep and listen windows, the BS controls the start and end time. Recommended for multicast services.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15200" cy="4572000"/>
          </a:xfrm>
        </p:spPr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Protocol Layering</a:t>
            </a:r>
          </a:p>
          <a:p>
            <a:r>
              <a:rPr lang="en-US" sz="2800" dirty="0" smtClean="0"/>
              <a:t>Multimedia Features</a:t>
            </a:r>
          </a:p>
          <a:p>
            <a:r>
              <a:rPr lang="en-US" sz="2800" b="1" dirty="0" smtClean="0"/>
              <a:t>Quality of Service (</a:t>
            </a:r>
            <a:r>
              <a:rPr lang="en-US" sz="2800" b="1" dirty="0" err="1" smtClean="0"/>
              <a:t>QoS</a:t>
            </a:r>
            <a:r>
              <a:rPr lang="en-US" sz="2800" b="1" dirty="0" smtClean="0"/>
              <a:t>)</a:t>
            </a:r>
          </a:p>
          <a:p>
            <a:r>
              <a:rPr lang="en-US" sz="2800" dirty="0" smtClean="0"/>
              <a:t>Existing Works</a:t>
            </a:r>
          </a:p>
          <a:p>
            <a:r>
              <a:rPr lang="en-US" sz="2800" dirty="0" smtClean="0"/>
              <a:t>Enhanced MBS</a:t>
            </a:r>
          </a:p>
          <a:p>
            <a:r>
              <a:rPr lang="en-US" sz="2800" dirty="0" smtClean="0"/>
              <a:t>Conclusion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0"/>
            <a:ext cx="8610600" cy="1020762"/>
          </a:xfrm>
          <a:prstGeom prst="rect">
            <a:avLst/>
          </a:prstGeom>
          <a:solidFill>
            <a:srgbClr val="E26C2A"/>
          </a:solidFill>
          <a:ln>
            <a:solidFill>
              <a:schemeClr val="tx1"/>
            </a:solidFill>
          </a:ln>
        </p:spPr>
        <p:txBody>
          <a:bodyPr vert="horz" anchor="b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Multimedia Streaming Over </a:t>
            </a:r>
          </a:p>
          <a:p>
            <a:pPr lvl="0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WiMax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Networks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Quality of Service (</a:t>
            </a:r>
            <a:r>
              <a:rPr lang="en-US" dirty="0" err="1" smtClean="0">
                <a:solidFill>
                  <a:schemeClr val="tx1"/>
                </a:solidFill>
              </a:rPr>
              <a:t>QoS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Service Flows (SF)</a:t>
            </a:r>
          </a:p>
          <a:p>
            <a:pPr lvl="1"/>
            <a:r>
              <a:rPr lang="en-US" dirty="0" smtClean="0"/>
              <a:t>Defines by the MAC layer</a:t>
            </a:r>
          </a:p>
          <a:p>
            <a:pPr lvl="1"/>
            <a:r>
              <a:rPr lang="en-US" dirty="0" smtClean="0"/>
              <a:t>Maps </a:t>
            </a:r>
            <a:r>
              <a:rPr lang="en-US" dirty="0" err="1" smtClean="0"/>
              <a:t>QoS</a:t>
            </a:r>
            <a:r>
              <a:rPr lang="en-US" dirty="0" smtClean="0"/>
              <a:t> to each connection</a:t>
            </a:r>
          </a:p>
          <a:p>
            <a:pPr lvl="1"/>
            <a:r>
              <a:rPr lang="en-US" i="1" dirty="0" smtClean="0"/>
              <a:t>Packets scheduling not defined by standard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5 </a:t>
            </a:r>
            <a:r>
              <a:rPr lang="en-US" b="1" dirty="0" err="1" smtClean="0"/>
              <a:t>QoS</a:t>
            </a:r>
            <a:r>
              <a:rPr lang="en-US" b="1" dirty="0" smtClean="0"/>
              <a:t> </a:t>
            </a:r>
            <a:r>
              <a:rPr lang="en-US" b="1" dirty="0" smtClean="0"/>
              <a:t>C</a:t>
            </a:r>
            <a:r>
              <a:rPr lang="en-US" b="1" dirty="0" smtClean="0"/>
              <a:t>lasses</a:t>
            </a:r>
            <a:endParaRPr lang="en-US" b="1" dirty="0" smtClean="0"/>
          </a:p>
          <a:p>
            <a:pPr lvl="1"/>
            <a:r>
              <a:rPr lang="en-US" dirty="0" smtClean="0"/>
              <a:t>Each connection is assigned to a class</a:t>
            </a:r>
          </a:p>
          <a:p>
            <a:pPr lvl="1"/>
            <a:r>
              <a:rPr lang="en-US" dirty="0" smtClean="0"/>
              <a:t>Assign by the BS</a:t>
            </a:r>
          </a:p>
          <a:p>
            <a:pPr lvl="1"/>
            <a:r>
              <a:rPr lang="en-US" dirty="0" smtClean="0"/>
              <a:t>Request by the clients / subscriber stations</a:t>
            </a:r>
          </a:p>
          <a:p>
            <a:pPr lvl="1"/>
            <a:r>
              <a:rPr lang="en-US" dirty="0" smtClean="0"/>
              <a:t>Can be on-demand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Details of each class in Tech Report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Quality of Service (</a:t>
            </a:r>
            <a:r>
              <a:rPr lang="en-US" dirty="0" err="1" smtClean="0">
                <a:solidFill>
                  <a:schemeClr val="tx1"/>
                </a:solidFill>
              </a:rPr>
              <a:t>QoS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Voice over IP (VoIP)</a:t>
            </a:r>
          </a:p>
          <a:p>
            <a:pPr lvl="1"/>
            <a:r>
              <a:rPr lang="en-US" dirty="0" smtClean="0"/>
              <a:t>Request for Unsolicited Grant </a:t>
            </a:r>
            <a:r>
              <a:rPr lang="en-US" dirty="0" smtClean="0"/>
              <a:t>Service (UGS)</a:t>
            </a:r>
          </a:p>
          <a:p>
            <a:pPr lvl="1"/>
            <a:r>
              <a:rPr lang="en-US" dirty="0" smtClean="0"/>
              <a:t>Explicit bandwidth grant, BS grants bandwidth as needed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Streaming Video</a:t>
            </a:r>
          </a:p>
          <a:p>
            <a:pPr lvl="1"/>
            <a:r>
              <a:rPr lang="en-US" dirty="0" smtClean="0"/>
              <a:t>Real-Time Polling </a:t>
            </a:r>
            <a:r>
              <a:rPr lang="en-US" dirty="0" smtClean="0"/>
              <a:t>Service (</a:t>
            </a:r>
            <a:r>
              <a:rPr lang="en-US" dirty="0" err="1" smtClean="0"/>
              <a:t>rtPS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BS </a:t>
            </a:r>
            <a:r>
              <a:rPr lang="en-US" dirty="0" smtClean="0"/>
              <a:t>p</a:t>
            </a:r>
            <a:r>
              <a:rPr lang="en-US" dirty="0" smtClean="0"/>
              <a:t>rovides </a:t>
            </a:r>
            <a:r>
              <a:rPr lang="en-US" dirty="0" err="1" smtClean="0"/>
              <a:t>unicast</a:t>
            </a:r>
            <a:r>
              <a:rPr lang="en-US" dirty="0" smtClean="0"/>
              <a:t> poll, the SS can request for additional bandwidth</a:t>
            </a:r>
          </a:p>
          <a:p>
            <a:pPr lvl="1"/>
            <a:r>
              <a:rPr lang="en-US" dirty="0" smtClean="0"/>
              <a:t>Requires more overhead than UGS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Quality of Service (</a:t>
            </a:r>
            <a:r>
              <a:rPr lang="en-US" dirty="0" err="1" smtClean="0">
                <a:solidFill>
                  <a:schemeClr val="tx1"/>
                </a:solidFill>
              </a:rPr>
              <a:t>QoS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Bandwidth Requests</a:t>
            </a:r>
          </a:p>
          <a:p>
            <a:pPr lvl="1"/>
            <a:r>
              <a:rPr lang="en-US" dirty="0" smtClean="0"/>
              <a:t>Initiates by the SS</a:t>
            </a:r>
          </a:p>
          <a:p>
            <a:pPr lvl="1"/>
            <a:r>
              <a:rPr lang="en-US" dirty="0" smtClean="0"/>
              <a:t>In Broadcast service it affects all SS</a:t>
            </a:r>
          </a:p>
          <a:p>
            <a:pPr lvl="1"/>
            <a:r>
              <a:rPr lang="en-US" dirty="0" smtClean="0"/>
              <a:t>Can be on a per connection basis</a:t>
            </a:r>
          </a:p>
          <a:p>
            <a:pPr lvl="1"/>
            <a:r>
              <a:rPr lang="en-US" dirty="0" smtClean="0"/>
              <a:t>Piggyback with another packet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Bandwidth Grants</a:t>
            </a:r>
          </a:p>
          <a:p>
            <a:pPr lvl="1"/>
            <a:r>
              <a:rPr lang="en-US" dirty="0" smtClean="0"/>
              <a:t>Grants are given out on a per connection or per subscriber station</a:t>
            </a:r>
          </a:p>
          <a:p>
            <a:pPr lvl="1"/>
            <a:r>
              <a:rPr lang="en-US" dirty="0" smtClean="0"/>
              <a:t>Grants per subscriber requires a scheduler at the SS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15200" cy="4572000"/>
          </a:xfrm>
        </p:spPr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Protocol Layering</a:t>
            </a:r>
          </a:p>
          <a:p>
            <a:r>
              <a:rPr lang="en-US" sz="2800" dirty="0" smtClean="0"/>
              <a:t>Multimedia Features</a:t>
            </a:r>
          </a:p>
          <a:p>
            <a:r>
              <a:rPr lang="en-US" sz="2800" dirty="0" smtClean="0"/>
              <a:t>Quality of Service (</a:t>
            </a:r>
            <a:r>
              <a:rPr lang="en-US" sz="2800" dirty="0" err="1" smtClean="0"/>
              <a:t>QoS</a:t>
            </a:r>
            <a:r>
              <a:rPr lang="en-US" sz="2800" dirty="0" smtClean="0"/>
              <a:t>)</a:t>
            </a:r>
          </a:p>
          <a:p>
            <a:r>
              <a:rPr lang="en-US" sz="2800" b="1" dirty="0" smtClean="0"/>
              <a:t>Existing Works</a:t>
            </a:r>
          </a:p>
          <a:p>
            <a:r>
              <a:rPr lang="en-US" sz="2800" dirty="0" smtClean="0"/>
              <a:t>Enhanced MBS</a:t>
            </a:r>
          </a:p>
          <a:p>
            <a:r>
              <a:rPr lang="en-US" sz="2800" dirty="0" smtClean="0"/>
              <a:t>Conclusion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0"/>
            <a:ext cx="8610600" cy="1020762"/>
          </a:xfrm>
          <a:prstGeom prst="rect">
            <a:avLst/>
          </a:prstGeom>
          <a:solidFill>
            <a:srgbClr val="E26C2A"/>
          </a:solidFill>
          <a:ln>
            <a:solidFill>
              <a:schemeClr val="tx1"/>
            </a:solidFill>
          </a:ln>
        </p:spPr>
        <p:txBody>
          <a:bodyPr vert="horz" anchor="b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Multimedia Streaming Over </a:t>
            </a:r>
          </a:p>
          <a:p>
            <a:pPr lvl="0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WiMax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Networks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1066800"/>
            <a:ext cx="4824631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Existing 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>
            <a:normAutofit/>
          </a:bodyPr>
          <a:lstStyle/>
          <a:p>
            <a:r>
              <a:rPr lang="en-US" b="1" dirty="0" smtClean="0"/>
              <a:t>IPTV over </a:t>
            </a:r>
            <a:r>
              <a:rPr lang="en-US" b="1" dirty="0" err="1" smtClean="0"/>
              <a:t>WiMax</a:t>
            </a:r>
            <a:endParaRPr lang="en-US" b="1" dirty="0" smtClean="0"/>
          </a:p>
          <a:p>
            <a:pPr lvl="1"/>
            <a:r>
              <a:rPr lang="en-US" dirty="0" err="1" smtClean="0"/>
              <a:t>WiMax</a:t>
            </a:r>
            <a:r>
              <a:rPr lang="en-US" dirty="0" smtClean="0"/>
              <a:t> as last mile</a:t>
            </a:r>
          </a:p>
          <a:p>
            <a:pPr lvl="1"/>
            <a:r>
              <a:rPr lang="en-US" dirty="0" smtClean="0"/>
              <a:t>TV channels are encapsulated</a:t>
            </a:r>
          </a:p>
          <a:p>
            <a:pPr lvl="1"/>
            <a:r>
              <a:rPr lang="en-US" dirty="0" smtClean="0"/>
              <a:t>No mentioning of ESG</a:t>
            </a:r>
          </a:p>
          <a:p>
            <a:pPr lvl="1"/>
            <a:endParaRPr lang="en-US" dirty="0" smtClean="0"/>
          </a:p>
          <a:p>
            <a:r>
              <a:rPr lang="en-US" b="1" dirty="0" err="1" smtClean="0"/>
              <a:t>WiMax</a:t>
            </a:r>
            <a:r>
              <a:rPr lang="en-US" b="1" dirty="0" smtClean="0"/>
              <a:t> as extension to DVB-H</a:t>
            </a:r>
            <a:endParaRPr lang="en-US" dirty="0" smtClean="0"/>
          </a:p>
          <a:p>
            <a:pPr lvl="1"/>
            <a:r>
              <a:rPr lang="en-US" dirty="0" smtClean="0"/>
              <a:t>Complement coverage for DVB-H</a:t>
            </a:r>
          </a:p>
          <a:p>
            <a:pPr lvl="1"/>
            <a:r>
              <a:rPr lang="en-US" dirty="0" smtClean="0"/>
              <a:t>Provides services where satellite coverage is not possible (indoor).</a:t>
            </a:r>
          </a:p>
          <a:p>
            <a:pPr lvl="1"/>
            <a:r>
              <a:rPr lang="en-US" dirty="0" smtClean="0"/>
              <a:t>End users equip with </a:t>
            </a:r>
            <a:r>
              <a:rPr lang="en-US" dirty="0" err="1" smtClean="0"/>
              <a:t>WiMax</a:t>
            </a:r>
            <a:r>
              <a:rPr lang="en-US" dirty="0" smtClean="0"/>
              <a:t> receiver instead of DVB-H</a:t>
            </a:r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600200"/>
            <a:ext cx="465397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Existing 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629400" cy="4873752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smtClean="0"/>
              <a:t>Video Delivery</a:t>
            </a:r>
          </a:p>
          <a:p>
            <a:pPr lvl="1"/>
            <a:r>
              <a:rPr lang="en-US" dirty="0" smtClean="0"/>
              <a:t>Proposed new </a:t>
            </a:r>
            <a:r>
              <a:rPr lang="en-US" dirty="0" err="1" smtClean="0"/>
              <a:t>sublayer</a:t>
            </a:r>
            <a:endParaRPr lang="en-US" dirty="0" smtClean="0"/>
          </a:p>
          <a:p>
            <a:pPr lvl="1"/>
            <a:r>
              <a:rPr lang="en-US" dirty="0" smtClean="0"/>
              <a:t>Uses MBS framework</a:t>
            </a:r>
          </a:p>
          <a:p>
            <a:pPr lvl="1"/>
            <a:r>
              <a:rPr lang="en-US" dirty="0" smtClean="0"/>
              <a:t>Channels are mapped to</a:t>
            </a:r>
          </a:p>
          <a:p>
            <a:pPr lvl="1">
              <a:buNone/>
            </a:pPr>
            <a:r>
              <a:rPr lang="en-US" dirty="0" smtClean="0"/>
              <a:t>	connections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SVC Streaming</a:t>
            </a:r>
            <a:endParaRPr lang="en-US" dirty="0" smtClean="0"/>
          </a:p>
          <a:p>
            <a:pPr lvl="1"/>
            <a:r>
              <a:rPr lang="en-US" dirty="0" smtClean="0"/>
              <a:t>Leverage multiple connections feature</a:t>
            </a:r>
          </a:p>
          <a:p>
            <a:pPr lvl="1"/>
            <a:r>
              <a:rPr lang="en-US" dirty="0" smtClean="0"/>
              <a:t>Uses </a:t>
            </a:r>
            <a:r>
              <a:rPr lang="en-US" i="1" dirty="0" smtClean="0"/>
              <a:t>Report Periods</a:t>
            </a:r>
            <a:r>
              <a:rPr lang="en-US" dirty="0" smtClean="0"/>
              <a:t> to request target bit rates</a:t>
            </a:r>
          </a:p>
          <a:p>
            <a:pPr lvl="1"/>
            <a:r>
              <a:rPr lang="en-US" dirty="0" smtClean="0"/>
              <a:t>Additional connections to improve reliability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Existing 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629400" cy="4873752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SVC Streaming with MIMO</a:t>
            </a:r>
          </a:p>
          <a:p>
            <a:pPr lvl="1"/>
            <a:r>
              <a:rPr lang="en-US" dirty="0" smtClean="0"/>
              <a:t>Uses multiple-input and multiple-output (MIMO) technique</a:t>
            </a:r>
          </a:p>
          <a:p>
            <a:pPr lvl="1"/>
            <a:r>
              <a:rPr lang="en-US" dirty="0" smtClean="0"/>
              <a:t>Separate video </a:t>
            </a:r>
            <a:r>
              <a:rPr lang="en-US" dirty="0" err="1" smtClean="0"/>
              <a:t>bitstream</a:t>
            </a:r>
            <a:r>
              <a:rPr lang="en-US" dirty="0" smtClean="0"/>
              <a:t> into important (I-frames) and opportunistic bits (B and P-frames)</a:t>
            </a:r>
          </a:p>
          <a:p>
            <a:pPr lvl="1"/>
            <a:r>
              <a:rPr lang="en-US" dirty="0" smtClean="0"/>
              <a:t>I-frames are given higher code gain</a:t>
            </a:r>
          </a:p>
          <a:p>
            <a:pPr lvl="1"/>
            <a:r>
              <a:rPr lang="en-US" dirty="0" smtClean="0"/>
              <a:t>Results in better peak signal-to-noise ratio (PSNR)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15200" cy="4572000"/>
          </a:xfrm>
        </p:spPr>
        <p:txBody>
          <a:bodyPr/>
          <a:lstStyle/>
          <a:p>
            <a:r>
              <a:rPr lang="en-US" sz="2800" b="1" dirty="0" smtClean="0"/>
              <a:t>Introduction</a:t>
            </a:r>
          </a:p>
          <a:p>
            <a:r>
              <a:rPr lang="en-US" sz="2800" dirty="0" smtClean="0"/>
              <a:t>Protocol Layering</a:t>
            </a:r>
          </a:p>
          <a:p>
            <a:r>
              <a:rPr lang="en-US" sz="2800" dirty="0" smtClean="0"/>
              <a:t>Multimedia Features</a:t>
            </a:r>
          </a:p>
          <a:p>
            <a:r>
              <a:rPr lang="en-US" sz="2800" dirty="0" smtClean="0"/>
              <a:t>Quality of Service (</a:t>
            </a:r>
            <a:r>
              <a:rPr lang="en-US" sz="2800" dirty="0" err="1" smtClean="0"/>
              <a:t>QoS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Existing Works</a:t>
            </a:r>
          </a:p>
          <a:p>
            <a:r>
              <a:rPr lang="en-US" sz="2800" dirty="0" smtClean="0"/>
              <a:t>Enhanced MBS</a:t>
            </a:r>
          </a:p>
          <a:p>
            <a:r>
              <a:rPr lang="en-US" sz="2800" dirty="0" smtClean="0"/>
              <a:t>Conclusion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0"/>
            <a:ext cx="8610600" cy="1020762"/>
          </a:xfrm>
          <a:prstGeom prst="rect">
            <a:avLst/>
          </a:prstGeom>
          <a:solidFill>
            <a:srgbClr val="E26C2A"/>
          </a:solidFill>
          <a:ln>
            <a:solidFill>
              <a:schemeClr val="tx1"/>
            </a:solidFill>
          </a:ln>
        </p:spPr>
        <p:txBody>
          <a:bodyPr vert="horz" anchor="b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Multimedia Streaming Over </a:t>
            </a:r>
          </a:p>
          <a:p>
            <a:pPr lvl="0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WiMax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Networks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15200" cy="4572000"/>
          </a:xfrm>
        </p:spPr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Protocol Layering</a:t>
            </a:r>
          </a:p>
          <a:p>
            <a:r>
              <a:rPr lang="en-US" sz="2800" dirty="0" smtClean="0"/>
              <a:t>Multimedia Features</a:t>
            </a:r>
          </a:p>
          <a:p>
            <a:r>
              <a:rPr lang="en-US" sz="2800" dirty="0" smtClean="0"/>
              <a:t>Quality of Service (</a:t>
            </a:r>
            <a:r>
              <a:rPr lang="en-US" sz="2800" dirty="0" err="1" smtClean="0"/>
              <a:t>QoS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Existing Works</a:t>
            </a:r>
          </a:p>
          <a:p>
            <a:r>
              <a:rPr lang="en-US" sz="2800" b="1" dirty="0" smtClean="0"/>
              <a:t>Enhanced MBS</a:t>
            </a:r>
          </a:p>
          <a:p>
            <a:r>
              <a:rPr lang="en-US" sz="2800" dirty="0" smtClean="0"/>
              <a:t>Conclusion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0"/>
            <a:ext cx="8610600" cy="1020762"/>
          </a:xfrm>
          <a:prstGeom prst="rect">
            <a:avLst/>
          </a:prstGeom>
          <a:solidFill>
            <a:srgbClr val="E26C2A"/>
          </a:solidFill>
          <a:ln>
            <a:solidFill>
              <a:schemeClr val="tx1"/>
            </a:solidFill>
          </a:ln>
        </p:spPr>
        <p:txBody>
          <a:bodyPr vert="horz" anchor="b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Multimedia Streaming Over </a:t>
            </a:r>
          </a:p>
          <a:p>
            <a:pPr lvl="0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WiMax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Networks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E-MBS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629400" cy="4873752"/>
          </a:xfrm>
        </p:spPr>
        <p:txBody>
          <a:bodyPr>
            <a:normAutofit/>
          </a:bodyPr>
          <a:lstStyle/>
          <a:p>
            <a:r>
              <a:rPr lang="en-US" sz="2100" b="1" dirty="0" smtClean="0"/>
              <a:t>Enhanced Multicast Broadcast Service (E-MBS</a:t>
            </a:r>
            <a:r>
              <a:rPr lang="en-US" sz="2100" b="1" dirty="0" smtClean="0"/>
              <a:t>)</a:t>
            </a:r>
          </a:p>
          <a:p>
            <a:pPr lvl="1"/>
            <a:r>
              <a:rPr lang="en-US" sz="1800" dirty="0" smtClean="0"/>
              <a:t>IEEE 802.16m draft</a:t>
            </a:r>
          </a:p>
          <a:p>
            <a:pPr lvl="1">
              <a:buNone/>
            </a:pPr>
            <a:endParaRPr lang="en-US" sz="1800" dirty="0" smtClean="0"/>
          </a:p>
          <a:p>
            <a:r>
              <a:rPr lang="en-US" b="1" dirty="0" smtClean="0"/>
              <a:t>Support </a:t>
            </a:r>
            <a:r>
              <a:rPr lang="en-US" b="1" dirty="0" smtClean="0"/>
              <a:t>for switching between broadcast and </a:t>
            </a:r>
            <a:r>
              <a:rPr lang="en-US" b="1" dirty="0" err="1" smtClean="0"/>
              <a:t>unicast</a:t>
            </a:r>
            <a:r>
              <a:rPr lang="en-US" b="1" dirty="0" smtClean="0"/>
              <a:t> </a:t>
            </a:r>
            <a:r>
              <a:rPr lang="en-US" b="1" dirty="0" smtClean="0"/>
              <a:t>services</a:t>
            </a:r>
            <a:endParaRPr lang="en-US" dirty="0" smtClean="0"/>
          </a:p>
          <a:p>
            <a:pPr lvl="1"/>
            <a:r>
              <a:rPr lang="en-US" dirty="0" smtClean="0"/>
              <a:t>Connections can switch between broadcast and </a:t>
            </a:r>
            <a:r>
              <a:rPr lang="en-US" dirty="0" err="1" smtClean="0"/>
              <a:t>unicast</a:t>
            </a:r>
            <a:r>
              <a:rPr lang="en-US" dirty="0" smtClean="0"/>
              <a:t> mode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Strict Requirements for Interruption Times</a:t>
            </a:r>
          </a:p>
          <a:p>
            <a:pPr lvl="1"/>
            <a:r>
              <a:rPr lang="en-US" dirty="0" smtClean="0"/>
              <a:t>1 to 1.5 seconds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629400" cy="487375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err="1" smtClean="0"/>
              <a:t>WiMax</a:t>
            </a:r>
            <a:r>
              <a:rPr lang="en-US" b="1" dirty="0" smtClean="0"/>
              <a:t> is an ideal medium for multimedia streaming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Standard features</a:t>
            </a:r>
          </a:p>
          <a:p>
            <a:pPr lvl="1"/>
            <a:r>
              <a:rPr lang="en-US" dirty="0" smtClean="0"/>
              <a:t>Multicast Broadcast Service (MBS)</a:t>
            </a:r>
          </a:p>
          <a:p>
            <a:pPr lvl="1"/>
            <a:r>
              <a:rPr lang="en-US" dirty="0" smtClean="0"/>
              <a:t>Quality of </a:t>
            </a:r>
            <a:r>
              <a:rPr lang="en-US" dirty="0" smtClean="0"/>
              <a:t>Service (</a:t>
            </a:r>
            <a:r>
              <a:rPr lang="en-US" dirty="0" err="1" smtClean="0"/>
              <a:t>QoS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Real-time bandwidth grants  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Enhanced version of MBS (E-MBS)</a:t>
            </a:r>
          </a:p>
          <a:p>
            <a:pPr lvl="1"/>
            <a:r>
              <a:rPr lang="en-US" dirty="0" smtClean="0"/>
              <a:t>Improves multimedia streaming over </a:t>
            </a:r>
            <a:r>
              <a:rPr lang="en-US" dirty="0" err="1" smtClean="0"/>
              <a:t>WiMax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629400" cy="4873752"/>
          </a:xfrm>
        </p:spPr>
        <p:txBody>
          <a:bodyPr>
            <a:normAutofit fontScale="62500" lnSpcReduction="20000"/>
          </a:bodyPr>
          <a:lstStyle/>
          <a:p>
            <a:r>
              <a:rPr lang="en-US" sz="3100" dirty="0" smtClean="0"/>
              <a:t>[1] R. </a:t>
            </a:r>
            <a:r>
              <a:rPr lang="en-US" sz="3100" dirty="0" err="1" smtClean="0"/>
              <a:t>Hamzaoui</a:t>
            </a:r>
            <a:r>
              <a:rPr lang="en-US" sz="3100" dirty="0" smtClean="0"/>
              <a:t>, V. </a:t>
            </a:r>
            <a:r>
              <a:rPr lang="en-US" sz="3100" dirty="0" err="1" smtClean="0"/>
              <a:t>Stankovic</a:t>
            </a:r>
            <a:r>
              <a:rPr lang="en-US" sz="3100" dirty="0" smtClean="0"/>
              <a:t>, and Z. </a:t>
            </a:r>
            <a:r>
              <a:rPr lang="en-US" sz="3100" dirty="0" err="1" smtClean="0"/>
              <a:t>Xiong</a:t>
            </a:r>
            <a:r>
              <a:rPr lang="en-US" sz="3100" dirty="0" smtClean="0"/>
              <a:t>, </a:t>
            </a:r>
            <a:r>
              <a:rPr lang="en-US" sz="3100" i="1" dirty="0" smtClean="0"/>
              <a:t>Multimedia Over IP AND Wireless Networks: Compression, Networking, </a:t>
            </a:r>
            <a:r>
              <a:rPr lang="en-US" sz="3100" i="1" dirty="0" smtClean="0"/>
              <a:t>and Systems</a:t>
            </a:r>
            <a:r>
              <a:rPr lang="en-US" sz="3100" i="1" dirty="0" smtClean="0"/>
              <a:t>, 1st ed. AP, 2007.</a:t>
            </a:r>
          </a:p>
          <a:p>
            <a:r>
              <a:rPr lang="en-US" sz="3100" dirty="0" smtClean="0"/>
              <a:t>[2] J. Andrews, A. </a:t>
            </a:r>
            <a:r>
              <a:rPr lang="en-US" sz="3100" dirty="0" err="1" smtClean="0"/>
              <a:t>Ghosh</a:t>
            </a:r>
            <a:r>
              <a:rPr lang="en-US" sz="3100" dirty="0" smtClean="0"/>
              <a:t>, and R. </a:t>
            </a:r>
            <a:r>
              <a:rPr lang="en-US" sz="3100" dirty="0" err="1" smtClean="0"/>
              <a:t>Muhamed</a:t>
            </a:r>
            <a:r>
              <a:rPr lang="en-US" sz="3100" dirty="0" smtClean="0"/>
              <a:t>, </a:t>
            </a:r>
            <a:r>
              <a:rPr lang="en-US" sz="3100" i="1" dirty="0" smtClean="0"/>
              <a:t>Fundamentals of </a:t>
            </a:r>
            <a:r>
              <a:rPr lang="en-US" sz="3100" i="1" dirty="0" err="1" smtClean="0"/>
              <a:t>WiMAX</a:t>
            </a:r>
            <a:r>
              <a:rPr lang="en-US" sz="3100" i="1" dirty="0" smtClean="0"/>
              <a:t>: Understanding Broadband Wireless Networking, 1st </a:t>
            </a:r>
            <a:r>
              <a:rPr lang="en-US" sz="3100" i="1" dirty="0" smtClean="0"/>
              <a:t>ed. </a:t>
            </a:r>
            <a:r>
              <a:rPr lang="en-US" sz="3100" dirty="0" smtClean="0"/>
              <a:t>Prentice </a:t>
            </a:r>
            <a:r>
              <a:rPr lang="en-US" sz="3100" dirty="0" smtClean="0"/>
              <a:t>Hall, 2008.</a:t>
            </a:r>
          </a:p>
          <a:p>
            <a:r>
              <a:rPr lang="en-US" sz="3100" dirty="0" smtClean="0"/>
              <a:t>[3] A. </a:t>
            </a:r>
            <a:r>
              <a:rPr lang="en-US" sz="3100" dirty="0" err="1" smtClean="0"/>
              <a:t>Sayenko</a:t>
            </a:r>
            <a:r>
              <a:rPr lang="en-US" sz="3100" dirty="0" smtClean="0"/>
              <a:t>, V. </a:t>
            </a:r>
            <a:r>
              <a:rPr lang="en-US" sz="3100" dirty="0" err="1" smtClean="0"/>
              <a:t>Tykhomyrov</a:t>
            </a:r>
            <a:r>
              <a:rPr lang="en-US" sz="3100" dirty="0" smtClean="0"/>
              <a:t>, H. </a:t>
            </a:r>
            <a:r>
              <a:rPr lang="en-US" sz="3100" dirty="0" err="1" smtClean="0"/>
              <a:t>Martikainen</a:t>
            </a:r>
            <a:r>
              <a:rPr lang="en-US" sz="3100" dirty="0" smtClean="0"/>
              <a:t>, and O. </a:t>
            </a:r>
            <a:r>
              <a:rPr lang="en-US" sz="3100" dirty="0" err="1" smtClean="0"/>
              <a:t>Alanen</a:t>
            </a:r>
            <a:r>
              <a:rPr lang="en-US" sz="3100" dirty="0" smtClean="0"/>
              <a:t>, “Performance analysis of the </a:t>
            </a:r>
            <a:r>
              <a:rPr lang="en-US" sz="3100" dirty="0" err="1" smtClean="0"/>
              <a:t>ieee</a:t>
            </a:r>
            <a:r>
              <a:rPr lang="en-US" sz="3100" dirty="0" smtClean="0"/>
              <a:t> 802.16 </a:t>
            </a:r>
            <a:r>
              <a:rPr lang="en-US" sz="3100" dirty="0" err="1" smtClean="0"/>
              <a:t>arq</a:t>
            </a:r>
            <a:r>
              <a:rPr lang="en-US" sz="3100" dirty="0" smtClean="0"/>
              <a:t> mechanism</a:t>
            </a:r>
            <a:r>
              <a:rPr lang="en-US" sz="3100" dirty="0" smtClean="0"/>
              <a:t>,” in </a:t>
            </a:r>
            <a:r>
              <a:rPr lang="en-US" sz="3100" i="1" dirty="0" err="1" smtClean="0"/>
              <a:t>MSWiM</a:t>
            </a:r>
            <a:r>
              <a:rPr lang="en-US" sz="3100" i="1" dirty="0" smtClean="0"/>
              <a:t> ’07: Proceedings of the 10th ACM Symposium on Modeling, analysis, and simulation of wireless and </a:t>
            </a:r>
            <a:r>
              <a:rPr lang="en-US" sz="3100" i="1" dirty="0" smtClean="0"/>
              <a:t>mobile systems</a:t>
            </a:r>
            <a:r>
              <a:rPr lang="en-US" sz="3100" i="1" dirty="0" smtClean="0"/>
              <a:t>, </a:t>
            </a:r>
            <a:r>
              <a:rPr lang="en-US" sz="3100" i="1" dirty="0" err="1" smtClean="0"/>
              <a:t>Chania</a:t>
            </a:r>
            <a:r>
              <a:rPr lang="en-US" sz="3100" i="1" dirty="0" smtClean="0"/>
              <a:t>, Crete Island, Greece, 2007, pp. </a:t>
            </a:r>
            <a:r>
              <a:rPr lang="en-US" sz="3100" i="1" dirty="0" smtClean="0"/>
              <a:t>314 322</a:t>
            </a:r>
            <a:r>
              <a:rPr lang="en-US" sz="3100" i="1" dirty="0" smtClean="0"/>
              <a:t>.</a:t>
            </a:r>
          </a:p>
          <a:p>
            <a:r>
              <a:rPr lang="en-US" sz="3100" dirty="0" smtClean="0"/>
              <a:t>[4] F. </a:t>
            </a:r>
            <a:r>
              <a:rPr lang="en-US" sz="3100" dirty="0" err="1" smtClean="0"/>
              <a:t>Ohrtman</a:t>
            </a:r>
            <a:r>
              <a:rPr lang="en-US" sz="3100" dirty="0" smtClean="0"/>
              <a:t>, </a:t>
            </a:r>
            <a:r>
              <a:rPr lang="en-US" sz="3100" i="1" dirty="0" err="1" smtClean="0"/>
              <a:t>WiMAX</a:t>
            </a:r>
            <a:r>
              <a:rPr lang="en-US" sz="3100" i="1" dirty="0" smtClean="0"/>
              <a:t> Handbook: Building 802.16 Wireless Networks., 1st ed. McGraw-Hill, 2005.</a:t>
            </a:r>
          </a:p>
          <a:p>
            <a:r>
              <a:rPr lang="en-US" sz="3100" dirty="0" smtClean="0"/>
              <a:t>[5] I. </a:t>
            </a:r>
            <a:r>
              <a:rPr lang="en-US" sz="3100" dirty="0" err="1" smtClean="0"/>
              <a:t>Uilecan</a:t>
            </a:r>
            <a:r>
              <a:rPr lang="en-US" sz="3100" dirty="0" smtClean="0"/>
              <a:t>, C. Zhou, and G. </a:t>
            </a:r>
            <a:r>
              <a:rPr lang="en-US" sz="3100" dirty="0" err="1" smtClean="0"/>
              <a:t>Atkin</a:t>
            </a:r>
            <a:r>
              <a:rPr lang="en-US" sz="3100" dirty="0" smtClean="0"/>
              <a:t>, “Framework for delivering </a:t>
            </a:r>
            <a:r>
              <a:rPr lang="en-US" sz="3100" dirty="0" err="1" smtClean="0"/>
              <a:t>iptv</a:t>
            </a:r>
            <a:r>
              <a:rPr lang="en-US" sz="3100" dirty="0" smtClean="0"/>
              <a:t> services over </a:t>
            </a:r>
            <a:r>
              <a:rPr lang="en-US" sz="3100" dirty="0" err="1" smtClean="0"/>
              <a:t>wimax</a:t>
            </a:r>
            <a:r>
              <a:rPr lang="en-US" sz="3100" dirty="0" smtClean="0"/>
              <a:t> wireless networks,” in </a:t>
            </a:r>
            <a:r>
              <a:rPr lang="en-US" sz="3100" i="1" dirty="0" smtClean="0"/>
              <a:t>Proc.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629400" cy="4873752"/>
          </a:xfrm>
        </p:spPr>
        <p:txBody>
          <a:bodyPr>
            <a:normAutofit fontScale="55000" lnSpcReduction="20000"/>
          </a:bodyPr>
          <a:lstStyle/>
          <a:p>
            <a:r>
              <a:rPr lang="en-US" sz="3100" dirty="0" smtClean="0"/>
              <a:t>[</a:t>
            </a:r>
            <a:r>
              <a:rPr lang="en-US" sz="3100" dirty="0" smtClean="0"/>
              <a:t>6] G. </a:t>
            </a:r>
            <a:r>
              <a:rPr lang="en-US" sz="3100" dirty="0" err="1" smtClean="0"/>
              <a:t>Gur</a:t>
            </a:r>
            <a:r>
              <a:rPr lang="en-US" sz="3100" dirty="0" smtClean="0"/>
              <a:t>, S. </a:t>
            </a:r>
            <a:r>
              <a:rPr lang="en-US" sz="3100" dirty="0" err="1" smtClean="0"/>
              <a:t>Bayhan</a:t>
            </a:r>
            <a:r>
              <a:rPr lang="en-US" sz="3100" dirty="0" smtClean="0"/>
              <a:t>, F. </a:t>
            </a:r>
            <a:r>
              <a:rPr lang="en-US" sz="3100" dirty="0" err="1" smtClean="0"/>
              <a:t>Alagoz</a:t>
            </a:r>
            <a:r>
              <a:rPr lang="en-US" sz="3100" dirty="0" smtClean="0"/>
              <a:t>, and A. </a:t>
            </a:r>
            <a:r>
              <a:rPr lang="en-US" sz="3100" dirty="0" err="1" smtClean="0"/>
              <a:t>Jamalipour</a:t>
            </a:r>
            <a:r>
              <a:rPr lang="en-US" sz="3100" dirty="0" smtClean="0"/>
              <a:t>, “Framework for delivering </a:t>
            </a:r>
            <a:r>
              <a:rPr lang="en-US" sz="3100" dirty="0" err="1" smtClean="0"/>
              <a:t>iptv</a:t>
            </a:r>
            <a:r>
              <a:rPr lang="en-US" sz="3100" dirty="0" smtClean="0"/>
              <a:t> services over </a:t>
            </a:r>
            <a:r>
              <a:rPr lang="en-US" sz="3100" dirty="0" err="1" smtClean="0"/>
              <a:t>wimax</a:t>
            </a:r>
            <a:r>
              <a:rPr lang="en-US" sz="3100" dirty="0" smtClean="0"/>
              <a:t> wireless networks</a:t>
            </a:r>
            <a:r>
              <a:rPr lang="en-US" sz="3100" dirty="0" smtClean="0"/>
              <a:t>,” in </a:t>
            </a:r>
            <a:r>
              <a:rPr lang="en-US" sz="3100" i="1" dirty="0" smtClean="0"/>
              <a:t>Proc. IEEE International Workshop on Satellite and Space Communications, 2008 (IWSSC ’08), </a:t>
            </a:r>
            <a:r>
              <a:rPr lang="en-US" sz="3100" i="1" dirty="0" err="1" smtClean="0"/>
              <a:t>Legans</a:t>
            </a:r>
            <a:r>
              <a:rPr lang="en-US" sz="3100" i="1" dirty="0" smtClean="0"/>
              <a:t>, Madrid, </a:t>
            </a:r>
            <a:r>
              <a:rPr lang="en-US" sz="3100" i="1" dirty="0" smtClean="0"/>
              <a:t>Spain, </a:t>
            </a:r>
            <a:r>
              <a:rPr lang="en-US" sz="3100" dirty="0" smtClean="0"/>
              <a:t>October </a:t>
            </a:r>
            <a:r>
              <a:rPr lang="en-US" sz="3100" dirty="0" smtClean="0"/>
              <a:t>2008, pp. 326–330.</a:t>
            </a:r>
          </a:p>
          <a:p>
            <a:r>
              <a:rPr lang="en-US" sz="3100" dirty="0" smtClean="0"/>
              <a:t>[7] J. Wang, M. </a:t>
            </a:r>
            <a:r>
              <a:rPr lang="en-US" sz="3100" dirty="0" err="1" smtClean="0"/>
              <a:t>Venkatachalam</a:t>
            </a:r>
            <a:r>
              <a:rPr lang="en-US" sz="3100" dirty="0" smtClean="0"/>
              <a:t>, and Y. Fang, “System architecture and cross-layer optimization of video broadcast </a:t>
            </a:r>
            <a:r>
              <a:rPr lang="en-US" sz="3100" dirty="0" smtClean="0"/>
              <a:t>over </a:t>
            </a:r>
            <a:r>
              <a:rPr lang="en-US" sz="3100" dirty="0" err="1" smtClean="0"/>
              <a:t>wimax</a:t>
            </a:r>
            <a:r>
              <a:rPr lang="en-US" sz="3100" dirty="0" smtClean="0"/>
              <a:t>,” </a:t>
            </a:r>
            <a:r>
              <a:rPr lang="en-US" sz="3100" i="1" dirty="0" smtClean="0"/>
              <a:t>Selected Areas in Communications, IEEE Journal on, vol. 25, no. 4, pp. 712–721, May 2007.</a:t>
            </a:r>
          </a:p>
          <a:p>
            <a:r>
              <a:rPr lang="en-US" sz="3100" dirty="0" smtClean="0"/>
              <a:t>[8] H. Juan, H. Huang, C. Y. Huang, and T. Chiang, “Cross-layer system designs for scalable video streaming over </a:t>
            </a:r>
            <a:r>
              <a:rPr lang="en-US" sz="3100" dirty="0" smtClean="0"/>
              <a:t>mobile </a:t>
            </a:r>
            <a:r>
              <a:rPr lang="en-US" sz="3100" dirty="0" err="1" smtClean="0"/>
              <a:t>wimax</a:t>
            </a:r>
            <a:r>
              <a:rPr lang="en-US" sz="3100" dirty="0" smtClean="0"/>
              <a:t>,” in </a:t>
            </a:r>
            <a:r>
              <a:rPr lang="en-US" sz="3100" i="1" dirty="0" smtClean="0"/>
              <a:t>Proc. WCNC 2007, Hong Kong, China, March 2007, pp. 1862 – 1866.</a:t>
            </a:r>
          </a:p>
          <a:p>
            <a:r>
              <a:rPr lang="en-US" sz="3100" dirty="0" smtClean="0"/>
              <a:t>[9] J. Chui and A. </a:t>
            </a:r>
            <a:r>
              <a:rPr lang="en-US" sz="3100" dirty="0" err="1" smtClean="0"/>
              <a:t>Calderbank</a:t>
            </a:r>
            <a:r>
              <a:rPr lang="en-US" sz="3100" dirty="0" smtClean="0"/>
              <a:t>, “Multilevel diversity-embedded space-time codes for video broadcasting over </a:t>
            </a:r>
            <a:r>
              <a:rPr lang="en-US" sz="3100" dirty="0" err="1" smtClean="0"/>
              <a:t>wimax</a:t>
            </a:r>
            <a:r>
              <a:rPr lang="en-US" sz="3100" dirty="0" smtClean="0"/>
              <a:t>,” in </a:t>
            </a:r>
            <a:r>
              <a:rPr lang="en-US" sz="3100" i="1" dirty="0" smtClean="0"/>
              <a:t>Proc. International </a:t>
            </a:r>
            <a:r>
              <a:rPr lang="en-US" sz="3100" i="1" dirty="0" smtClean="0"/>
              <a:t>Symposium on Information Theory, 2008 (ISIT ’08), Toronto, Canada, July 2008, pp. 1068–1072.</a:t>
            </a:r>
          </a:p>
          <a:p>
            <a:r>
              <a:rPr lang="en-US" sz="3100" dirty="0" smtClean="0"/>
              <a:t>[10] C. </a:t>
            </a:r>
            <a:r>
              <a:rPr lang="en-US" sz="3100" dirty="0" err="1" smtClean="0"/>
              <a:t>Cicconetti</a:t>
            </a:r>
            <a:r>
              <a:rPr lang="en-US" sz="3100" dirty="0" smtClean="0"/>
              <a:t>, L. </a:t>
            </a:r>
            <a:r>
              <a:rPr lang="en-US" sz="3100" dirty="0" err="1" smtClean="0"/>
              <a:t>Lenzini</a:t>
            </a:r>
            <a:r>
              <a:rPr lang="en-US" sz="3100" dirty="0" smtClean="0"/>
              <a:t>, E. </a:t>
            </a:r>
            <a:r>
              <a:rPr lang="en-US" sz="3100" dirty="0" err="1" smtClean="0"/>
              <a:t>Mingozzi</a:t>
            </a:r>
            <a:r>
              <a:rPr lang="en-US" sz="3100" dirty="0" smtClean="0"/>
              <a:t>, and C. </a:t>
            </a:r>
            <a:r>
              <a:rPr lang="en-US" sz="3100" dirty="0" err="1" smtClean="0"/>
              <a:t>Eklund</a:t>
            </a:r>
            <a:r>
              <a:rPr lang="en-US" sz="3100" dirty="0" smtClean="0"/>
              <a:t>, “Quality of service support in </a:t>
            </a:r>
            <a:r>
              <a:rPr lang="en-US" sz="3100" dirty="0" err="1" smtClean="0"/>
              <a:t>ieee</a:t>
            </a:r>
            <a:r>
              <a:rPr lang="en-US" sz="3100" dirty="0" smtClean="0"/>
              <a:t> 802.16 networks,” </a:t>
            </a:r>
            <a:r>
              <a:rPr lang="en-US" sz="3100" i="1" dirty="0" smtClean="0"/>
              <a:t>IEEE </a:t>
            </a:r>
            <a:r>
              <a:rPr lang="en-US" sz="3100" i="1" dirty="0" smtClean="0"/>
              <a:t>Network, </a:t>
            </a:r>
            <a:r>
              <a:rPr lang="en-US" sz="3100" dirty="0" smtClean="0"/>
              <a:t>vol</a:t>
            </a:r>
            <a:r>
              <a:rPr lang="en-US" sz="3100" dirty="0" smtClean="0"/>
              <a:t>. 20, no. 2, pp. 50–55, March/April 2006</a:t>
            </a:r>
            <a:r>
              <a:rPr lang="en-US" sz="3100" dirty="0" smtClean="0"/>
              <a:t>.</a:t>
            </a:r>
            <a:endParaRPr lang="en-US" sz="3100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WiMax</a:t>
            </a:r>
            <a:endParaRPr lang="en-US" b="1" dirty="0" smtClean="0"/>
          </a:p>
          <a:p>
            <a:pPr lvl="1"/>
            <a:r>
              <a:rPr lang="en-US" dirty="0" smtClean="0"/>
              <a:t>Worldwide Interoperability for Microwave </a:t>
            </a:r>
            <a:r>
              <a:rPr lang="en-US" dirty="0" smtClean="0"/>
              <a:t>Access</a:t>
            </a:r>
            <a:endParaRPr lang="en-US" b="1" dirty="0" smtClean="0"/>
          </a:p>
          <a:p>
            <a:r>
              <a:rPr lang="en-US" b="1" dirty="0" smtClean="0"/>
              <a:t>IEEE </a:t>
            </a:r>
            <a:r>
              <a:rPr lang="en-US" b="1" dirty="0" smtClean="0"/>
              <a:t>802.16 standards</a:t>
            </a:r>
          </a:p>
          <a:p>
            <a:pPr lvl="1"/>
            <a:r>
              <a:rPr lang="en-US" dirty="0" smtClean="0"/>
              <a:t>IEEE 802.16d - 2004</a:t>
            </a:r>
          </a:p>
          <a:p>
            <a:pPr lvl="1"/>
            <a:r>
              <a:rPr lang="en-US" dirty="0" smtClean="0"/>
              <a:t>IEEE 802.16e - 2005</a:t>
            </a:r>
          </a:p>
          <a:p>
            <a:pPr lvl="1"/>
            <a:r>
              <a:rPr lang="en-US" dirty="0" smtClean="0"/>
              <a:t>IEEE 802.16m - TBA</a:t>
            </a:r>
          </a:p>
          <a:p>
            <a:r>
              <a:rPr lang="en-US" b="1" dirty="0" smtClean="0"/>
              <a:t>Last </a:t>
            </a:r>
            <a:r>
              <a:rPr lang="en-US" b="1" dirty="0" smtClean="0"/>
              <a:t>Mile Broadband Access</a:t>
            </a:r>
          </a:p>
          <a:p>
            <a:pPr lvl="1"/>
            <a:r>
              <a:rPr lang="en-US" dirty="0" smtClean="0"/>
              <a:t>Wireless alternative to cable and DSL</a:t>
            </a:r>
          </a:p>
          <a:p>
            <a:r>
              <a:rPr lang="en-US" b="1" dirty="0" smtClean="0"/>
              <a:t>Deployment</a:t>
            </a:r>
          </a:p>
          <a:p>
            <a:pPr lvl="1"/>
            <a:r>
              <a:rPr lang="en-US" dirty="0" smtClean="0"/>
              <a:t>Sprint 4G network</a:t>
            </a:r>
          </a:p>
          <a:p>
            <a:pPr lvl="1"/>
            <a:r>
              <a:rPr lang="en-US" dirty="0" err="1" smtClean="0"/>
              <a:t>Clearwire</a:t>
            </a:r>
            <a:r>
              <a:rPr lang="en-US" dirty="0" smtClean="0"/>
              <a:t> ISP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Multimedia Streaming</a:t>
            </a:r>
          </a:p>
          <a:p>
            <a:pPr lvl="1"/>
            <a:r>
              <a:rPr lang="en-US" dirty="0" smtClean="0"/>
              <a:t>Content are encapsulated as IP packets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Mesh Network</a:t>
            </a:r>
            <a:endParaRPr lang="en-US" dirty="0" smtClean="0"/>
          </a:p>
          <a:p>
            <a:pPr lvl="1"/>
            <a:r>
              <a:rPr lang="en-US" dirty="0" smtClean="0"/>
              <a:t>Signal can take multiple paths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Base Stations</a:t>
            </a:r>
          </a:p>
          <a:p>
            <a:pPr lvl="1"/>
            <a:r>
              <a:rPr lang="en-US" dirty="0" smtClean="0"/>
              <a:t>Like cellular towers</a:t>
            </a:r>
          </a:p>
          <a:p>
            <a:pPr lvl="1"/>
            <a:r>
              <a:rPr lang="en-US" dirty="0" smtClean="0"/>
              <a:t>In theory 50 km coverage, but in practice 10 km</a:t>
            </a:r>
          </a:p>
          <a:p>
            <a:pPr lvl="1"/>
            <a:r>
              <a:rPr lang="en-US" dirty="0" err="1" smtClean="0"/>
              <a:t>Femto</a:t>
            </a:r>
            <a:r>
              <a:rPr lang="en-US" dirty="0" smtClean="0"/>
              <a:t>, </a:t>
            </a:r>
            <a:r>
              <a:rPr lang="en-US" dirty="0" err="1" smtClean="0"/>
              <a:t>pico</a:t>
            </a:r>
            <a:r>
              <a:rPr lang="en-US" dirty="0" smtClean="0"/>
              <a:t>, micro and macro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752600"/>
            <a:ext cx="4310034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Subscriber Stations</a:t>
            </a:r>
          </a:p>
          <a:p>
            <a:pPr lvl="1"/>
            <a:r>
              <a:rPr lang="en-US" dirty="0" smtClean="0"/>
              <a:t>Client devices</a:t>
            </a:r>
          </a:p>
          <a:p>
            <a:pPr lvl="1"/>
            <a:r>
              <a:rPr lang="en-US" dirty="0" smtClean="0"/>
              <a:t>Built-in laptop or multimedia devices</a:t>
            </a:r>
          </a:p>
          <a:p>
            <a:pPr lvl="1"/>
            <a:r>
              <a:rPr lang="en-US" dirty="0" smtClean="0"/>
              <a:t>Standalone access point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Mobile Stations</a:t>
            </a:r>
          </a:p>
          <a:p>
            <a:pPr lvl="1"/>
            <a:r>
              <a:rPr lang="en-US" dirty="0" smtClean="0"/>
              <a:t>Mobile version of SS</a:t>
            </a:r>
          </a:p>
          <a:p>
            <a:pPr lvl="1"/>
            <a:r>
              <a:rPr lang="en-US" dirty="0" smtClean="0"/>
              <a:t>Battery powered, power saving is important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15200" cy="4572000"/>
          </a:xfrm>
        </p:spPr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b="1" dirty="0" smtClean="0"/>
              <a:t>Protocol Layering</a:t>
            </a:r>
          </a:p>
          <a:p>
            <a:r>
              <a:rPr lang="en-US" sz="2800" dirty="0" smtClean="0"/>
              <a:t>Multimedia Features</a:t>
            </a:r>
          </a:p>
          <a:p>
            <a:r>
              <a:rPr lang="en-US" sz="2800" dirty="0" smtClean="0"/>
              <a:t>Quality of Service (</a:t>
            </a:r>
            <a:r>
              <a:rPr lang="en-US" sz="2800" dirty="0" err="1" smtClean="0"/>
              <a:t>QoS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Existing Works</a:t>
            </a:r>
          </a:p>
          <a:p>
            <a:r>
              <a:rPr lang="en-US" sz="2800" dirty="0" smtClean="0"/>
              <a:t>Enhanced MBS</a:t>
            </a:r>
          </a:p>
          <a:p>
            <a:r>
              <a:rPr lang="en-US" sz="2800" dirty="0" smtClean="0"/>
              <a:t>Conclusion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0"/>
            <a:ext cx="8610600" cy="1020762"/>
          </a:xfrm>
          <a:prstGeom prst="rect">
            <a:avLst/>
          </a:prstGeom>
          <a:solidFill>
            <a:srgbClr val="E26C2A"/>
          </a:solidFill>
          <a:ln>
            <a:solidFill>
              <a:schemeClr val="tx1"/>
            </a:solidFill>
          </a:ln>
        </p:spPr>
        <p:txBody>
          <a:bodyPr vert="horz" anchor="b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Multimedia Streaming Over </a:t>
            </a:r>
          </a:p>
          <a:p>
            <a:pPr lvl="0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WiMax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Networks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Protocol Layers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Two Layers</a:t>
            </a:r>
          </a:p>
          <a:p>
            <a:pPr lvl="1"/>
            <a:r>
              <a:rPr lang="en-US" dirty="0" smtClean="0"/>
              <a:t>MAC and PHY layers</a:t>
            </a:r>
          </a:p>
          <a:p>
            <a:pPr lvl="1"/>
            <a:r>
              <a:rPr lang="en-US" dirty="0" smtClean="0"/>
              <a:t>Integrates into OSI Data Link and Physical layers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Media Access Control (MAC) Layer </a:t>
            </a:r>
          </a:p>
          <a:p>
            <a:pPr lvl="1"/>
            <a:r>
              <a:rPr lang="en-US" dirty="0" smtClean="0"/>
              <a:t>Interfaces with upper layer protocols</a:t>
            </a:r>
          </a:p>
          <a:p>
            <a:pPr lvl="1"/>
            <a:r>
              <a:rPr lang="en-US" dirty="0" smtClean="0"/>
              <a:t>Allows </a:t>
            </a:r>
            <a:r>
              <a:rPr lang="en-US" dirty="0" err="1" smtClean="0"/>
              <a:t>Wimax</a:t>
            </a:r>
            <a:r>
              <a:rPr lang="en-US" dirty="0" smtClean="0"/>
              <a:t> to be build on top of multimedia applications.</a:t>
            </a:r>
          </a:p>
          <a:p>
            <a:pPr lvl="1"/>
            <a:r>
              <a:rPr lang="en-US" dirty="0" smtClean="0"/>
              <a:t>Provides</a:t>
            </a:r>
          </a:p>
          <a:p>
            <a:pPr lvl="2"/>
            <a:r>
              <a:rPr lang="en-US" dirty="0" smtClean="0"/>
              <a:t>Packets fragmentation</a:t>
            </a:r>
          </a:p>
          <a:p>
            <a:pPr lvl="2"/>
            <a:r>
              <a:rPr lang="en-US" dirty="0" smtClean="0"/>
              <a:t>Security</a:t>
            </a:r>
          </a:p>
          <a:p>
            <a:pPr lvl="2"/>
            <a:r>
              <a:rPr lang="en-US" dirty="0" smtClean="0"/>
              <a:t>Quality of Service (</a:t>
            </a:r>
            <a:r>
              <a:rPr lang="en-US" dirty="0" err="1" smtClean="0"/>
              <a:t>QoS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600200"/>
            <a:ext cx="4702629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020762"/>
          </a:xfrm>
          <a:solidFill>
            <a:srgbClr val="E26C2A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tx1"/>
                </a:solidFill>
              </a:rPr>
              <a:t>Protocol Layers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8768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Physical (PHY) Layer </a:t>
            </a:r>
          </a:p>
          <a:p>
            <a:pPr lvl="1"/>
            <a:r>
              <a:rPr lang="en-US" dirty="0" smtClean="0"/>
              <a:t>Supports two types of connections</a:t>
            </a:r>
          </a:p>
          <a:p>
            <a:pPr lvl="1"/>
            <a:r>
              <a:rPr lang="en-US" dirty="0" smtClean="0"/>
              <a:t>Frequency Division </a:t>
            </a:r>
            <a:r>
              <a:rPr lang="en-US" dirty="0" err="1" smtClean="0"/>
              <a:t>Duplexing</a:t>
            </a:r>
            <a:r>
              <a:rPr lang="en-US" dirty="0" smtClean="0"/>
              <a:t>(FDD) </a:t>
            </a:r>
          </a:p>
          <a:p>
            <a:pPr lvl="1"/>
            <a:r>
              <a:rPr lang="en-US" dirty="0" smtClean="0"/>
              <a:t>and Time Division </a:t>
            </a:r>
            <a:r>
              <a:rPr lang="en-US" dirty="0" err="1" smtClean="0"/>
              <a:t>Duplexing</a:t>
            </a:r>
            <a:r>
              <a:rPr lang="en-US" dirty="0" smtClean="0"/>
              <a:t>(TDD)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15200" cy="4572000"/>
          </a:xfrm>
        </p:spPr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Protocol Layering</a:t>
            </a:r>
          </a:p>
          <a:p>
            <a:r>
              <a:rPr lang="en-US" sz="2800" b="1" dirty="0" smtClean="0"/>
              <a:t>Multimedia Features</a:t>
            </a:r>
          </a:p>
          <a:p>
            <a:r>
              <a:rPr lang="en-US" sz="2800" dirty="0" smtClean="0"/>
              <a:t>Quality of Service (</a:t>
            </a:r>
            <a:r>
              <a:rPr lang="en-US" sz="2800" dirty="0" err="1" smtClean="0"/>
              <a:t>QoS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Existing Works</a:t>
            </a:r>
          </a:p>
          <a:p>
            <a:r>
              <a:rPr lang="en-US" sz="2800" dirty="0" smtClean="0"/>
              <a:t>Enhanced MBS</a:t>
            </a:r>
          </a:p>
          <a:p>
            <a:r>
              <a:rPr lang="en-US" sz="2800" dirty="0" smtClean="0"/>
              <a:t>Conclusion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0"/>
            <a:ext cx="8610600" cy="1020762"/>
          </a:xfrm>
          <a:prstGeom prst="rect">
            <a:avLst/>
          </a:prstGeom>
          <a:solidFill>
            <a:srgbClr val="E26C2A"/>
          </a:solidFill>
          <a:ln>
            <a:solidFill>
              <a:schemeClr val="tx1"/>
            </a:solidFill>
          </a:ln>
        </p:spPr>
        <p:txBody>
          <a:bodyPr vert="horz" anchor="b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kumimoji="0" lang="en-US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Multimedia Streaming Over </a:t>
            </a:r>
          </a:p>
          <a:p>
            <a:pPr lvl="0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WiMax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Networks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407</TotalTime>
  <Words>1271</Words>
  <Application>Microsoft Office PowerPoint</Application>
  <PresentationFormat>On-screen Show (4:3)</PresentationFormat>
  <Paragraphs>242</Paragraphs>
  <Slides>24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Oriel</vt:lpstr>
      <vt:lpstr>Slide 1</vt:lpstr>
      <vt:lpstr>Slide 2</vt:lpstr>
      <vt:lpstr>    Introduction</vt:lpstr>
      <vt:lpstr>    Introduction</vt:lpstr>
      <vt:lpstr>    Introduction</vt:lpstr>
      <vt:lpstr>Slide 6</vt:lpstr>
      <vt:lpstr>    Protocol Layers</vt:lpstr>
      <vt:lpstr>    Protocol Layers</vt:lpstr>
      <vt:lpstr>Slide 9</vt:lpstr>
      <vt:lpstr>    Multimedia Features</vt:lpstr>
      <vt:lpstr>    Multimedia Features</vt:lpstr>
      <vt:lpstr>Slide 12</vt:lpstr>
      <vt:lpstr>    Quality of Service (QoS)</vt:lpstr>
      <vt:lpstr>    Quality of Service (QoS)</vt:lpstr>
      <vt:lpstr>    Quality of Service (QoS)</vt:lpstr>
      <vt:lpstr>Slide 16</vt:lpstr>
      <vt:lpstr>    Existing Works</vt:lpstr>
      <vt:lpstr>    Existing Works</vt:lpstr>
      <vt:lpstr>    Existing Works</vt:lpstr>
      <vt:lpstr>Slide 20</vt:lpstr>
      <vt:lpstr>    E-MBS</vt:lpstr>
      <vt:lpstr>    Conclusion</vt:lpstr>
      <vt:lpstr>    References</vt:lpstr>
      <vt:lpstr>    References</vt:lpstr>
    </vt:vector>
  </TitlesOfParts>
  <Company>Goldfish_92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cong</dc:creator>
  <cp:lastModifiedBy>cong</cp:lastModifiedBy>
  <cp:revision>163</cp:revision>
  <dcterms:created xsi:type="dcterms:W3CDTF">2009-08-15T22:02:51Z</dcterms:created>
  <dcterms:modified xsi:type="dcterms:W3CDTF">2009-08-18T16:09:43Z</dcterms:modified>
</cp:coreProperties>
</file>