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docProps/custom.xml" ContentType="application/vnd.openxmlformats-officedocument.custom-properties+xml"/>
  <Override PartName="/ppt/embeddings/Microsoft_Equation2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pict" ContentType="image/pict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5" r:id="rId1"/>
  </p:sldMasterIdLst>
  <p:notesMasterIdLst>
    <p:notesMasterId r:id="rId21"/>
  </p:notesMasterIdLst>
  <p:handoutMasterIdLst>
    <p:handoutMasterId r:id="rId22"/>
  </p:handoutMasterIdLst>
  <p:sldIdLst>
    <p:sldId id="261" r:id="rId2"/>
    <p:sldId id="267" r:id="rId3"/>
    <p:sldId id="264" r:id="rId4"/>
    <p:sldId id="265" r:id="rId5"/>
    <p:sldId id="268" r:id="rId6"/>
    <p:sldId id="266" r:id="rId7"/>
    <p:sldId id="269" r:id="rId8"/>
    <p:sldId id="270" r:id="rId9"/>
    <p:sldId id="271" r:id="rId10"/>
    <p:sldId id="272" r:id="rId11"/>
    <p:sldId id="273" r:id="rId12"/>
    <p:sldId id="275" r:id="rId13"/>
    <p:sldId id="274" r:id="rId14"/>
    <p:sldId id="276" r:id="rId15"/>
    <p:sldId id="277" r:id="rId16"/>
    <p:sldId id="278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32" charset="2"/>
      <a:buChar char="n"/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32" charset="2"/>
      <a:buChar char="n"/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32" charset="2"/>
      <a:buChar char="n"/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32" charset="2"/>
      <a:buChar char="n"/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32" charset="2"/>
      <a:buChar char="n"/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5pPr>
    <a:lvl6pPr marL="2286000" algn="l" defTabSz="457200" rtl="0" eaLnBrk="1" latinLnBrk="0" hangingPunct="1"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6pPr>
    <a:lvl7pPr marL="2743200" algn="l" defTabSz="457200" rtl="0" eaLnBrk="1" latinLnBrk="0" hangingPunct="1"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7pPr>
    <a:lvl8pPr marL="3200400" algn="l" defTabSz="457200" rtl="0" eaLnBrk="1" latinLnBrk="0" hangingPunct="1"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8pPr>
    <a:lvl9pPr marL="3657600" algn="l" defTabSz="457200" rtl="0" eaLnBrk="1" latinLnBrk="0" hangingPunct="1">
      <a:defRPr sz="30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39966"/>
    <a:srgbClr val="33CC66"/>
    <a:srgbClr val="CC6600"/>
    <a:srgbClr val="66FFFF"/>
    <a:srgbClr val="FF9999"/>
    <a:srgbClr val="FF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showOutlineIcons="0" snapVertSplitter="1">
    <p:restoredLeft sz="16914" autoAdjust="0"/>
    <p:restoredTop sz="96367" autoAdjust="0"/>
  </p:normalViewPr>
  <p:slideViewPr>
    <p:cSldViewPr>
      <p:cViewPr varScale="1">
        <p:scale>
          <a:sx n="150" d="100"/>
          <a:sy n="150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tableStyles" Target="tableStyles.xml"/><Relationship Id="rId14" Type="http://schemas.openxmlformats.org/officeDocument/2006/relationships/slide" Target="slides/slide13.xml"/><Relationship Id="rId23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6" Type="http://schemas.openxmlformats.org/officeDocument/2006/relationships/theme" Target="theme/theme1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ict"/><Relationship Id="rId3" Type="http://schemas.openxmlformats.org/officeDocument/2006/relationships/image" Target="../media/image4.pict"/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B92FB-6941-4AA2-8A47-06BD26F4AF08}" type="datetimeFigureOut">
              <a:rPr lang="en-US" smtClean="0"/>
              <a:pPr/>
              <a:t>7/15/09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4160-C884-4009-999C-124BAAC5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080918D9-9D29-40D7-8A77-5D1845CBA5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Arial" pitchFamily="32" charset="0"/>
        <a:cs typeface="Arial" pitchFamily="3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3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D5CE7BF-707F-4114-9344-F7685B41D101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D2E035-B561-4245-BBEC-2CA8A69E32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915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549C8D-5A62-418C-BC9A-47A93F368BF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FF0ED0-B9A2-472A-AAED-1ADF87D39D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509756-E093-44E1-8D02-88F230AE9242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23E14FC-DAE5-4F4A-AE84-17D5FC14D1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BCC82A-136B-4CA1-8FED-44B8E8A23A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252BA-5E98-4E27-B899-A77A24FFF96E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C7B7A12-0D7E-4327-9F8B-4C049045B1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270E90-1A9D-4AB0-A6FD-798C5B6986B0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0E0E76-1362-4507-B7A6-7C8819038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D21317-F7FC-4640-8A9D-2780762E792B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CBE3153-C940-4B74-9A96-FB41BA290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36830C-4FB1-4CB4-B7FD-35C4E3F14D4F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F704D2-3BE9-4B31-913F-366ECAA49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2A683E-F84E-499E-8BA3-15B0E2DDE659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210EED-4E25-4B0F-8125-14527FFEF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89C28D-B9B1-4D3C-ADAF-9FF8AFF25A7D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1EE6B6-55F7-40EE-BE4E-BBE427DB61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5B9FF0-686D-4124-88EF-4B0C181D96AD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676F3E2-F2CC-4230-B5F6-25BB7D2D9F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fld id="{B1BABC42-BD40-4043-A761-8713D520D3DE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fld id="{150E8746-65BD-4762-8E7C-8F0B98B16E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813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32" charset="0"/>
          <a:ea typeface="Arial" pitchFamily="32" charset="0"/>
          <a:cs typeface="Arial" pitchFamily="3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3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32" charset="2"/>
        <a:buChar char="q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3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32" charset="2"/>
        <a:buChar char="q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3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3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3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3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3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3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0F2B077D-2E59-421F-984D-8A12A1A8E40C}" type="datetime1">
              <a:rPr lang="en-US" smtClean="0"/>
              <a:pPr/>
              <a:t>7/15/09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4008FEF-0A8A-4439-B155-2A9D8150BF9A}" type="slidenum">
              <a:rPr lang="en-US"/>
              <a:pPr/>
              <a:t>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239000" cy="2209800"/>
          </a:xfrm>
        </p:spPr>
        <p:txBody>
          <a:bodyPr/>
          <a:lstStyle/>
          <a:p>
            <a:r>
              <a:rPr lang="en-US" sz="4200" dirty="0" smtClean="0"/>
              <a:t>Broadcasting Variable-Bit-Rate Videos in 802.16e</a:t>
            </a:r>
            <a:r>
              <a:rPr lang="en-US" sz="4200" smtClean="0"/>
              <a:t>-</a:t>
            </a:r>
            <a:r>
              <a:rPr lang="en-US" sz="4200" smtClean="0"/>
              <a:t>Like </a:t>
            </a:r>
            <a:r>
              <a:rPr lang="en-US" sz="4200" dirty="0" smtClean="0"/>
              <a:t>Mobile Networks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191000"/>
            <a:ext cx="6477000" cy="17526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Solved in [TMC08]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Problems</a:t>
            </a:r>
          </a:p>
          <a:p>
            <a:pPr lvl="1"/>
            <a:r>
              <a:rPr lang="en-US" b="1" dirty="0" smtClean="0"/>
              <a:t>SMBC-S</a:t>
            </a:r>
            <a:r>
              <a:rPr lang="en-US" dirty="0" smtClean="0"/>
              <a:t>: Assume each MSS is statically assigned to a channel, and assign the items to channels</a:t>
            </a:r>
          </a:p>
          <a:p>
            <a:pPr lvl="1"/>
            <a:r>
              <a:rPr lang="en-US" b="1" dirty="0" smtClean="0"/>
              <a:t>SMBC-D</a:t>
            </a:r>
            <a:r>
              <a:rPr lang="en-US" dirty="0" smtClean="0"/>
              <a:t>: Assume each MSS can be assigned to different channels in different </a:t>
            </a:r>
            <a:r>
              <a:rPr lang="en-US" dirty="0" err="1" smtClean="0"/>
              <a:t>superframe</a:t>
            </a:r>
            <a:r>
              <a:rPr lang="en-US" dirty="0" smtClean="0"/>
              <a:t>, also determine how to assign </a:t>
            </a:r>
            <a:r>
              <a:rPr lang="en-US" dirty="0" err="1" smtClean="0"/>
              <a:t>MSSes</a:t>
            </a:r>
            <a:r>
              <a:rPr lang="en-US" dirty="0" smtClean="0"/>
              <a:t> to channels</a:t>
            </a:r>
          </a:p>
          <a:p>
            <a:pPr lvl="1"/>
            <a:r>
              <a:rPr lang="en-US" b="1" dirty="0" smtClean="0"/>
              <a:t>SMBC-AMC</a:t>
            </a:r>
            <a:r>
              <a:rPr lang="en-US" dirty="0" smtClean="0"/>
              <a:t>: Assume the BS knows the channel conditions of all </a:t>
            </a:r>
            <a:r>
              <a:rPr lang="en-US" dirty="0" err="1" smtClean="0"/>
              <a:t>MSSes</a:t>
            </a:r>
            <a:r>
              <a:rPr lang="en-US" dirty="0" smtClean="0"/>
              <a:t>, and (statically) divide </a:t>
            </a:r>
            <a:r>
              <a:rPr lang="en-US" dirty="0" err="1" smtClean="0"/>
              <a:t>MSSes</a:t>
            </a:r>
            <a:r>
              <a:rPr lang="en-US" dirty="0" smtClean="0"/>
              <a:t> into two groups: 16QAM and QPSK.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They Solved the Problems?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these problems are identical to some forms of knapsack problems</a:t>
            </a:r>
          </a:p>
          <a:p>
            <a:pPr lvl="1"/>
            <a:r>
              <a:rPr lang="en-US" dirty="0" smtClean="0"/>
              <a:t>Greedy heuristics</a:t>
            </a:r>
          </a:p>
          <a:p>
            <a:pPr lvl="1"/>
            <a:r>
              <a:rPr lang="en-US" dirty="0" smtClean="0"/>
              <a:t>Dynamic programming</a:t>
            </a:r>
          </a:p>
          <a:p>
            <a:r>
              <a:rPr lang="en-US" dirty="0" smtClean="0"/>
              <a:t>Evaluated by simulations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</a:p>
          <a:p>
            <a:r>
              <a:rPr lang="en-US" dirty="0" smtClean="0"/>
              <a:t>Related Work</a:t>
            </a:r>
          </a:p>
          <a:p>
            <a:pPr lvl="1"/>
            <a:r>
              <a:rPr lang="en-US" dirty="0" smtClean="0"/>
              <a:t>[CKR08] “</a:t>
            </a:r>
            <a:r>
              <a:rPr lang="en-US" i="1" dirty="0" smtClean="0"/>
              <a:t>On the Trade-off between Energy and Multicast Efficiency in 802.16e-like Mobile Networks</a:t>
            </a:r>
            <a:r>
              <a:rPr lang="en-US" dirty="0" smtClean="0"/>
              <a:t>”, TMC08’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Weakness of [CKR08] for video broadcasting</a:t>
            </a:r>
          </a:p>
          <a:p>
            <a:r>
              <a:rPr lang="en-US" dirty="0" smtClean="0"/>
              <a:t>How broadcasting videos in </a:t>
            </a:r>
            <a:r>
              <a:rPr lang="en-US" dirty="0" err="1" smtClean="0"/>
              <a:t>WiMAX</a:t>
            </a:r>
            <a:r>
              <a:rPr lang="en-US" dirty="0" smtClean="0"/>
              <a:t> different from doing that in DVB-H networks </a:t>
            </a:r>
          </a:p>
          <a:p>
            <a:r>
              <a:rPr lang="en-US" dirty="0" smtClean="0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 of [TMC08]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Profit function is too abstract, and can model items with </a:t>
            </a:r>
            <a:r>
              <a:rPr lang="en-US" dirty="0" smtClean="0">
                <a:solidFill>
                  <a:srgbClr val="FF0000"/>
                </a:solidFill>
              </a:rPr>
              <a:t>deadline</a:t>
            </a:r>
            <a:r>
              <a:rPr lang="en-US" dirty="0" smtClean="0"/>
              <a:t>, nor does it consider </a:t>
            </a:r>
            <a:r>
              <a:rPr lang="en-US" dirty="0" err="1" smtClean="0"/>
              <a:t>MSSes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FF0000"/>
                </a:solidFill>
              </a:rPr>
              <a:t>limited </a:t>
            </a:r>
            <a:r>
              <a:rPr lang="en-US" dirty="0" smtClean="0"/>
              <a:t>buffer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/>
              <a:t>Not readily useable for video broadcasting, not mention VBR streaming</a:t>
            </a:r>
          </a:p>
          <a:p>
            <a:r>
              <a:rPr lang="en-US" dirty="0" smtClean="0"/>
              <a:t>They use some </a:t>
            </a:r>
            <a:r>
              <a:rPr lang="en-US" dirty="0" smtClean="0">
                <a:solidFill>
                  <a:srgbClr val="FF0000"/>
                </a:solidFill>
              </a:rPr>
              <a:t>assumed </a:t>
            </a:r>
            <a:r>
              <a:rPr lang="en-US" dirty="0" smtClean="0"/>
              <a:t>probabilistic functions to model user behavior (which channels they would watch)</a:t>
            </a:r>
          </a:p>
          <a:p>
            <a:pPr lvl="1"/>
            <a:r>
              <a:rPr lang="en-US" dirty="0" smtClean="0"/>
              <a:t>Why not capitalize the reverse links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 of [TMC08]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explicit control messages to assign </a:t>
            </a:r>
            <a:r>
              <a:rPr lang="en-US" dirty="0" err="1" smtClean="0"/>
              <a:t>MSSes</a:t>
            </a:r>
            <a:r>
              <a:rPr lang="en-US" dirty="0" smtClean="0"/>
              <a:t> to channels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Better to use delta-T method for lower overhead</a:t>
            </a:r>
          </a:p>
          <a:p>
            <a:r>
              <a:rPr lang="en-US" dirty="0" smtClean="0"/>
              <a:t>Corse-grained schedules, when number of channels is small, several video streams </a:t>
            </a:r>
            <a:r>
              <a:rPr lang="en-US" dirty="0" smtClean="0">
                <a:solidFill>
                  <a:srgbClr val="FF0000"/>
                </a:solidFill>
              </a:rPr>
              <a:t>must </a:t>
            </a:r>
            <a:r>
              <a:rPr lang="en-US" dirty="0" smtClean="0"/>
              <a:t>be broadcast in the same channel</a:t>
            </a:r>
          </a:p>
          <a:p>
            <a:pPr lvl="1"/>
            <a:r>
              <a:rPr lang="en-US" dirty="0" smtClean="0"/>
              <a:t>Broadcast channel is the minimum receiving unit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Did not consider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unicast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traffic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</a:p>
          <a:p>
            <a:r>
              <a:rPr lang="en-US" dirty="0" smtClean="0"/>
              <a:t>Related Work</a:t>
            </a:r>
          </a:p>
          <a:p>
            <a:pPr lvl="1"/>
            <a:r>
              <a:rPr lang="en-US" dirty="0" smtClean="0"/>
              <a:t>[CKR08] “</a:t>
            </a:r>
            <a:r>
              <a:rPr lang="en-US" i="1" dirty="0" smtClean="0"/>
              <a:t>On the Trade-off between Energy and Multicast Efficiency in 802.16e-like Mobile Networks</a:t>
            </a:r>
            <a:r>
              <a:rPr lang="en-US" dirty="0" smtClean="0"/>
              <a:t>”, TMC08’</a:t>
            </a:r>
          </a:p>
          <a:p>
            <a:r>
              <a:rPr lang="en-US" dirty="0" smtClean="0"/>
              <a:t>Weakness of [CKR08] for video broadcasting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broadcasting videos in </a:t>
            </a:r>
            <a:r>
              <a:rPr lang="en-US" dirty="0" err="1" smtClean="0">
                <a:solidFill>
                  <a:srgbClr val="FF0000"/>
                </a:solidFill>
              </a:rPr>
              <a:t>WiMAX</a:t>
            </a:r>
            <a:r>
              <a:rPr lang="en-US" dirty="0" smtClean="0">
                <a:solidFill>
                  <a:srgbClr val="FF0000"/>
                </a:solidFill>
              </a:rPr>
              <a:t> different from doing that in DVB-H networks </a:t>
            </a:r>
          </a:p>
          <a:p>
            <a:r>
              <a:rPr lang="en-US" dirty="0" smtClean="0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from DVB-H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channels</a:t>
            </a:r>
          </a:p>
          <a:p>
            <a:pPr lvl="1"/>
            <a:r>
              <a:rPr lang="en-US" dirty="0" smtClean="0"/>
              <a:t>Reports watched channel for more accurate utility</a:t>
            </a:r>
          </a:p>
          <a:p>
            <a:pPr lvl="1"/>
            <a:r>
              <a:rPr lang="en-US" dirty="0" smtClean="0"/>
              <a:t>Reports channel condition for FEC/channel coding/modulation scheme adaptations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Reports pattern of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unicast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traffic</a:t>
            </a:r>
          </a:p>
          <a:p>
            <a:r>
              <a:rPr lang="en-US" dirty="0" smtClean="0"/>
              <a:t>Frame structure</a:t>
            </a:r>
          </a:p>
          <a:p>
            <a:pPr lvl="1"/>
            <a:r>
              <a:rPr lang="en-US" dirty="0" smtClean="0"/>
              <a:t>Need to consider frame boundaries, especially when under TDD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from DVB-H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Possibility of FEC/channel coding/modulation scheme adaptations</a:t>
            </a:r>
          </a:p>
          <a:p>
            <a:pPr lvl="1"/>
            <a:r>
              <a:rPr lang="en-US" dirty="0" smtClean="0"/>
              <a:t>Not explored in DVB-H yet due to lack of reverse channel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</a:p>
          <a:p>
            <a:r>
              <a:rPr lang="en-US" dirty="0" smtClean="0"/>
              <a:t>Related Work</a:t>
            </a:r>
          </a:p>
          <a:p>
            <a:pPr lvl="1"/>
            <a:r>
              <a:rPr lang="en-US" dirty="0" smtClean="0"/>
              <a:t>[CKR08] “</a:t>
            </a:r>
            <a:r>
              <a:rPr lang="en-US" i="1" dirty="0" smtClean="0"/>
              <a:t>On the Trade-off between Energy and Multicast Efficiency in 802.16e-like Mobile Networks</a:t>
            </a:r>
            <a:r>
              <a:rPr lang="en-US" dirty="0" smtClean="0"/>
              <a:t>”, TMC08’</a:t>
            </a:r>
          </a:p>
          <a:p>
            <a:r>
              <a:rPr lang="en-US" dirty="0" smtClean="0"/>
              <a:t>Weakness of [CKR08] for video broadcasting</a:t>
            </a:r>
          </a:p>
          <a:p>
            <a:r>
              <a:rPr lang="en-US" dirty="0" smtClean="0"/>
              <a:t>How broadcasting videos in </a:t>
            </a:r>
            <a:r>
              <a:rPr lang="en-US" dirty="0" err="1" smtClean="0"/>
              <a:t>WiMAX</a:t>
            </a:r>
            <a:r>
              <a:rPr lang="en-US" dirty="0" smtClean="0"/>
              <a:t> different from doing that in DVB-H networks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saving and broadcast efficiency have been considered in 802.16e networks</a:t>
            </a:r>
          </a:p>
          <a:p>
            <a:r>
              <a:rPr lang="en-US" dirty="0" smtClean="0"/>
              <a:t>However, the proposed scheme [TMC08] is not practical for broadcasting video streams</a:t>
            </a:r>
          </a:p>
          <a:p>
            <a:r>
              <a:rPr lang="en-US" dirty="0" smtClean="0"/>
              <a:t>Apply the time slicing and FEC modules of DVB-H to </a:t>
            </a:r>
            <a:r>
              <a:rPr lang="en-US" dirty="0" err="1" smtClean="0"/>
              <a:t>WiMAX</a:t>
            </a:r>
            <a:r>
              <a:rPr lang="en-US" dirty="0" smtClean="0"/>
              <a:t> networks is promising direction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System Overview</a:t>
            </a:r>
          </a:p>
          <a:p>
            <a:r>
              <a:rPr lang="en-US" dirty="0" smtClean="0"/>
              <a:t>Related Work</a:t>
            </a:r>
          </a:p>
          <a:p>
            <a:pPr lvl="1"/>
            <a:r>
              <a:rPr lang="en-US" dirty="0" smtClean="0"/>
              <a:t>[CKR08] “</a:t>
            </a:r>
            <a:r>
              <a:rPr lang="en-US" i="1" dirty="0" smtClean="0"/>
              <a:t>On the Trade-off between Energy and Multicast Efficiency in 802.16e-like Mobile Networks</a:t>
            </a:r>
            <a:r>
              <a:rPr lang="en-US" dirty="0" smtClean="0"/>
              <a:t>”, TMC08’</a:t>
            </a:r>
          </a:p>
          <a:p>
            <a:r>
              <a:rPr lang="en-US" dirty="0" smtClean="0"/>
              <a:t>Weakness of [CKR08] for video broadcasting</a:t>
            </a:r>
          </a:p>
          <a:p>
            <a:r>
              <a:rPr lang="en-US" dirty="0" smtClean="0"/>
              <a:t>How broadcasting videos in </a:t>
            </a:r>
            <a:r>
              <a:rPr lang="en-US" dirty="0" err="1" smtClean="0"/>
              <a:t>WiMAX</a:t>
            </a:r>
            <a:r>
              <a:rPr lang="en-US" dirty="0" smtClean="0"/>
              <a:t> different from doing that in DVB-H networks </a:t>
            </a:r>
          </a:p>
          <a:p>
            <a:r>
              <a:rPr lang="en-US" dirty="0" smtClean="0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Content Placeholder 7" descr="overview.jpg"/>
          <p:cNvPicPr>
            <a:picLocks noGrp="1" noChangeAspect="1"/>
          </p:cNvPicPr>
          <p:nvPr>
            <p:ph idx="1"/>
          </p:nvPr>
        </p:nvPicPr>
        <p:blipFill>
          <a:blip r:embed="rId2"/>
          <a:srcRect t="-2627" b="-2627"/>
          <a:stretch>
            <a:fillRect/>
          </a:stretch>
        </p:blipFill>
        <p:spPr>
          <a:xfrm>
            <a:off x="457200" y="1287022"/>
            <a:ext cx="8458200" cy="46565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set of </a:t>
            </a:r>
            <a:r>
              <a:rPr lang="en-US" i="1" dirty="0" smtClean="0"/>
              <a:t>S </a:t>
            </a:r>
            <a:r>
              <a:rPr lang="en-US" dirty="0" smtClean="0"/>
              <a:t>VBR coded streams, and </a:t>
            </a:r>
            <a:r>
              <a:rPr lang="en-US" i="1" dirty="0" smtClean="0"/>
              <a:t>R </a:t>
            </a:r>
            <a:r>
              <a:rPr lang="en-US" dirty="0" smtClean="0"/>
              <a:t>mobile receivers, where receivers may watch different videos, under diverse channel conditions, and have various amounts of receiver buffer. Construct the a burst schedule for 802.16e-like networks to maximize the overall video quality.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Related Work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[CKR08] “</a:t>
            </a:r>
            <a:r>
              <a:rPr lang="en-US" i="1" dirty="0" smtClean="0">
                <a:solidFill>
                  <a:srgbClr val="FF0000"/>
                </a:solidFill>
              </a:rPr>
              <a:t>On the Trade-off between Energy and Multicast Efficiency in 802.16e-like Mobile Networks</a:t>
            </a:r>
            <a:r>
              <a:rPr lang="en-US" dirty="0" smtClean="0">
                <a:solidFill>
                  <a:srgbClr val="FF0000"/>
                </a:solidFill>
              </a:rPr>
              <a:t>”, TMC08’</a:t>
            </a:r>
          </a:p>
          <a:p>
            <a:r>
              <a:rPr lang="en-US" dirty="0" smtClean="0"/>
              <a:t>Weakness of [CKR08] for video broadcasting</a:t>
            </a:r>
          </a:p>
          <a:p>
            <a:r>
              <a:rPr lang="en-US" dirty="0" smtClean="0"/>
              <a:t>How broadcasting videos in </a:t>
            </a:r>
            <a:r>
              <a:rPr lang="en-US" dirty="0" err="1" smtClean="0"/>
              <a:t>WiMAX</a:t>
            </a:r>
            <a:r>
              <a:rPr lang="en-US" dirty="0" smtClean="0"/>
              <a:t> different from doing that in DVB-H networks </a:t>
            </a:r>
          </a:p>
          <a:p>
            <a:r>
              <a:rPr lang="en-US" dirty="0" smtClean="0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802.16e Frame Structure (FDD)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Alternate Process 8"/>
          <p:cNvSpPr/>
          <p:nvPr/>
        </p:nvSpPr>
        <p:spPr bwMode="auto">
          <a:xfrm>
            <a:off x="381000" y="2951366"/>
            <a:ext cx="2514600" cy="762000"/>
          </a:xfrm>
          <a:prstGeom prst="flowChartAlternateProcess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14" name="Process 13"/>
          <p:cNvSpPr/>
          <p:nvPr/>
        </p:nvSpPr>
        <p:spPr bwMode="auto">
          <a:xfrm>
            <a:off x="755281" y="2951202"/>
            <a:ext cx="822960" cy="822960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sp>
        <p:nvSpPr>
          <p:cNvPr id="15" name="Process 14"/>
          <p:cNvSpPr/>
          <p:nvPr/>
        </p:nvSpPr>
        <p:spPr bwMode="auto">
          <a:xfrm>
            <a:off x="381000" y="2951366"/>
            <a:ext cx="152400" cy="762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16" name="Process 15"/>
          <p:cNvSpPr/>
          <p:nvPr/>
        </p:nvSpPr>
        <p:spPr bwMode="auto">
          <a:xfrm>
            <a:off x="533400" y="2951366"/>
            <a:ext cx="457200" cy="762000"/>
          </a:xfrm>
          <a:prstGeom prst="flowChartProcess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17" name="Process 16"/>
          <p:cNvSpPr/>
          <p:nvPr/>
        </p:nvSpPr>
        <p:spPr bwMode="auto">
          <a:xfrm>
            <a:off x="990600" y="2951366"/>
            <a:ext cx="1905000" cy="762000"/>
          </a:xfrm>
          <a:prstGeom prst="flowChartProcess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4419600"/>
            <a:ext cx="18311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Preamble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4876800"/>
            <a:ext cx="32428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Broadcast Region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334000"/>
            <a:ext cx="24296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8000"/>
                </a:solidFill>
              </a:rPr>
              <a:t>Unicast</a:t>
            </a:r>
            <a:r>
              <a:rPr lang="en-US" dirty="0" smtClean="0">
                <a:solidFill>
                  <a:srgbClr val="008000"/>
                </a:solidFill>
              </a:rPr>
              <a:t> Slots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165868" y="3987522"/>
            <a:ext cx="822960" cy="82296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313739" y="4421780"/>
            <a:ext cx="822960" cy="82296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381000" y="4170402"/>
            <a:ext cx="845820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696200" y="4267200"/>
            <a:ext cx="10253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2265402"/>
            <a:ext cx="16170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Frame 1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2971800" y="2265402"/>
            <a:ext cx="5867400" cy="1508596"/>
            <a:chOff x="2971800" y="2265402"/>
            <a:chExt cx="5867400" cy="1508596"/>
          </a:xfrm>
        </p:grpSpPr>
        <p:sp>
          <p:nvSpPr>
            <p:cNvPr id="21" name="Alternate Process 20"/>
            <p:cNvSpPr/>
            <p:nvPr/>
          </p:nvSpPr>
          <p:spPr bwMode="auto">
            <a:xfrm>
              <a:off x="2971800" y="2951202"/>
              <a:ext cx="2514600" cy="762000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22" name="Process 21"/>
            <p:cNvSpPr/>
            <p:nvPr/>
          </p:nvSpPr>
          <p:spPr bwMode="auto">
            <a:xfrm>
              <a:off x="3346081" y="2951038"/>
              <a:ext cx="822960" cy="822960"/>
            </a:xfrm>
            <a:prstGeom prst="flowChartProcess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23" name="Process 22"/>
            <p:cNvSpPr/>
            <p:nvPr/>
          </p:nvSpPr>
          <p:spPr bwMode="auto">
            <a:xfrm>
              <a:off x="2971800" y="2951202"/>
              <a:ext cx="152400" cy="762000"/>
            </a:xfrm>
            <a:prstGeom prst="flowChartProcess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24" name="Process 23"/>
            <p:cNvSpPr/>
            <p:nvPr/>
          </p:nvSpPr>
          <p:spPr bwMode="auto">
            <a:xfrm>
              <a:off x="3124200" y="2951202"/>
              <a:ext cx="457200" cy="762000"/>
            </a:xfrm>
            <a:prstGeom prst="flowChartProcess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25" name="Process 24"/>
            <p:cNvSpPr/>
            <p:nvPr/>
          </p:nvSpPr>
          <p:spPr bwMode="auto">
            <a:xfrm>
              <a:off x="3581400" y="2951202"/>
              <a:ext cx="1905000" cy="762000"/>
            </a:xfrm>
            <a:prstGeom prst="flowChartProcess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26" name="Alternate Process 25"/>
            <p:cNvSpPr/>
            <p:nvPr/>
          </p:nvSpPr>
          <p:spPr bwMode="auto">
            <a:xfrm>
              <a:off x="6324600" y="2951202"/>
              <a:ext cx="2514600" cy="762000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27" name="Process 26"/>
            <p:cNvSpPr/>
            <p:nvPr/>
          </p:nvSpPr>
          <p:spPr bwMode="auto">
            <a:xfrm>
              <a:off x="6698881" y="2951038"/>
              <a:ext cx="822960" cy="822960"/>
            </a:xfrm>
            <a:prstGeom prst="flowChartProcess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28" name="Process 27"/>
            <p:cNvSpPr/>
            <p:nvPr/>
          </p:nvSpPr>
          <p:spPr bwMode="auto">
            <a:xfrm>
              <a:off x="6324600" y="2951202"/>
              <a:ext cx="152400" cy="762000"/>
            </a:xfrm>
            <a:prstGeom prst="flowChartProcess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29" name="Process 28"/>
            <p:cNvSpPr/>
            <p:nvPr/>
          </p:nvSpPr>
          <p:spPr bwMode="auto">
            <a:xfrm>
              <a:off x="6477000" y="2951202"/>
              <a:ext cx="457200" cy="762000"/>
            </a:xfrm>
            <a:prstGeom prst="flowChartProcess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30" name="Process 29"/>
            <p:cNvSpPr/>
            <p:nvPr/>
          </p:nvSpPr>
          <p:spPr bwMode="auto">
            <a:xfrm>
              <a:off x="6934200" y="2951202"/>
              <a:ext cx="1905000" cy="762000"/>
            </a:xfrm>
            <a:prstGeom prst="flowChartProcess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10200" y="2951202"/>
              <a:ext cx="95410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……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29000" y="2265402"/>
              <a:ext cx="161703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Frame 2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705600" y="2265402"/>
              <a:ext cx="175435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Frame </a:t>
              </a:r>
              <a:r>
                <a:rPr lang="en-US" i="1" dirty="0" smtClean="0"/>
                <a:t>N</a:t>
              </a:r>
              <a:endParaRPr lang="en-US" i="1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81000" y="1732002"/>
            <a:ext cx="8382000" cy="975360"/>
            <a:chOff x="381000" y="1732002"/>
            <a:chExt cx="8382000" cy="975360"/>
          </a:xfrm>
        </p:grpSpPr>
        <p:sp>
          <p:nvSpPr>
            <p:cNvPr id="42" name="Double Brace 41"/>
            <p:cNvSpPr/>
            <p:nvPr/>
          </p:nvSpPr>
          <p:spPr bwMode="auto">
            <a:xfrm>
              <a:off x="381000" y="1884402"/>
              <a:ext cx="8382000" cy="82296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43" name="TextBox 42"/>
            <p:cNvSpPr txBox="1"/>
            <p:nvPr/>
          </p:nvSpPr>
          <p:spPr>
            <a:xfrm>
              <a:off x="2514600" y="1732002"/>
              <a:ext cx="409705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Multicast </a:t>
              </a:r>
              <a:r>
                <a:rPr lang="en-US" b="1" dirty="0" err="1" smtClean="0"/>
                <a:t>Superframe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802.16e Frame Structure (TDD)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Alternate Process 8"/>
          <p:cNvSpPr/>
          <p:nvPr/>
        </p:nvSpPr>
        <p:spPr bwMode="auto">
          <a:xfrm>
            <a:off x="762000" y="3556278"/>
            <a:ext cx="1143000" cy="436766"/>
          </a:xfrm>
          <a:prstGeom prst="flowChartAlternateProcess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Frame 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4" name="Process 13"/>
          <p:cNvSpPr/>
          <p:nvPr/>
        </p:nvSpPr>
        <p:spPr bwMode="auto">
          <a:xfrm>
            <a:off x="755281" y="2951202"/>
            <a:ext cx="822960" cy="822960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cxnSp>
        <p:nvCxnSpPr>
          <p:cNvPr id="32" name="Straight Connector 31"/>
          <p:cNvCxnSpPr/>
          <p:nvPr/>
        </p:nvCxnSpPr>
        <p:spPr bwMode="auto">
          <a:xfrm>
            <a:off x="5623068" y="3124200"/>
            <a:ext cx="822960" cy="82296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313739" y="3558458"/>
            <a:ext cx="822960" cy="82296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381000" y="4581882"/>
            <a:ext cx="845820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696200" y="4678680"/>
            <a:ext cx="10253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5" name="Alternate Process 34"/>
          <p:cNvSpPr/>
          <p:nvPr/>
        </p:nvSpPr>
        <p:spPr bwMode="auto">
          <a:xfrm>
            <a:off x="1981200" y="3556278"/>
            <a:ext cx="1143000" cy="436766"/>
          </a:xfrm>
          <a:prstGeom prst="flowChartAlternateProcess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Frame 2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37" name="Alternate Process 36"/>
          <p:cNvSpPr/>
          <p:nvPr/>
        </p:nvSpPr>
        <p:spPr bwMode="auto">
          <a:xfrm>
            <a:off x="3200400" y="3556278"/>
            <a:ext cx="1143000" cy="436766"/>
          </a:xfrm>
          <a:prstGeom prst="flowChartAlternateProcess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Frame 3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4" name="Alternate Process 43"/>
          <p:cNvSpPr/>
          <p:nvPr/>
        </p:nvSpPr>
        <p:spPr bwMode="auto">
          <a:xfrm>
            <a:off x="4419600" y="3556278"/>
            <a:ext cx="1143000" cy="436766"/>
          </a:xfrm>
          <a:prstGeom prst="flowChartAlternateProcess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Frame 4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45" name="Alternate Process 44"/>
          <p:cNvSpPr/>
          <p:nvPr/>
        </p:nvSpPr>
        <p:spPr bwMode="auto">
          <a:xfrm>
            <a:off x="5638800" y="3556278"/>
            <a:ext cx="1143000" cy="436766"/>
          </a:xfrm>
          <a:prstGeom prst="flowChartAlternateProcess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Frame 5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6" name="Alternate Process 45"/>
          <p:cNvSpPr/>
          <p:nvPr/>
        </p:nvSpPr>
        <p:spPr bwMode="auto">
          <a:xfrm>
            <a:off x="6858000" y="3556278"/>
            <a:ext cx="1143000" cy="436766"/>
          </a:xfrm>
          <a:prstGeom prst="flowChartAlternateProcess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Frame 6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33400" y="5257800"/>
            <a:ext cx="12537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Uplink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3400" y="4703802"/>
            <a:ext cx="17491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Downlink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676400" y="1828800"/>
            <a:ext cx="5181600" cy="1727478"/>
            <a:chOff x="1676400" y="1828800"/>
            <a:chExt cx="5181600" cy="1727478"/>
          </a:xfrm>
        </p:grpSpPr>
        <p:sp>
          <p:nvSpPr>
            <p:cNvPr id="43" name="TextBox 42"/>
            <p:cNvSpPr txBox="1"/>
            <p:nvPr/>
          </p:nvSpPr>
          <p:spPr>
            <a:xfrm>
              <a:off x="2514600" y="1981200"/>
              <a:ext cx="409705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Multicast </a:t>
              </a:r>
              <a:r>
                <a:rPr lang="en-US" b="1" dirty="0" err="1" smtClean="0"/>
                <a:t>Superframe</a:t>
              </a:r>
              <a:endParaRPr lang="en-US" b="1" dirty="0"/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rot="10800000" flipV="1">
              <a:off x="1676400" y="2590800"/>
              <a:ext cx="2895600" cy="9144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Straight Arrow Connector 53"/>
            <p:cNvCxnSpPr>
              <a:endCxn id="37" idx="0"/>
            </p:cNvCxnSpPr>
            <p:nvPr/>
          </p:nvCxnSpPr>
          <p:spPr bwMode="auto">
            <a:xfrm rot="5400000">
              <a:off x="3689211" y="2673489"/>
              <a:ext cx="965478" cy="8001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Straight Arrow Connector 57"/>
            <p:cNvCxnSpPr>
              <a:endCxn id="45" idx="0"/>
            </p:cNvCxnSpPr>
            <p:nvPr/>
          </p:nvCxnSpPr>
          <p:spPr bwMode="auto">
            <a:xfrm>
              <a:off x="4572000" y="2590800"/>
              <a:ext cx="1638300" cy="96547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" name="Double Brace 61"/>
            <p:cNvSpPr/>
            <p:nvPr/>
          </p:nvSpPr>
          <p:spPr bwMode="auto">
            <a:xfrm>
              <a:off x="2133600" y="1828800"/>
              <a:ext cx="4724400" cy="82296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81000" y="1371600"/>
            <a:ext cx="8458200" cy="1884641"/>
            <a:chOff x="381000" y="1696759"/>
            <a:chExt cx="8458200" cy="1884641"/>
          </a:xfrm>
        </p:grpSpPr>
        <p:sp>
          <p:nvSpPr>
            <p:cNvPr id="9" name="Alternate Process 8"/>
            <p:cNvSpPr/>
            <p:nvPr/>
          </p:nvSpPr>
          <p:spPr bwMode="auto">
            <a:xfrm>
              <a:off x="9144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1</a:t>
              </a:r>
              <a:endParaRPr lang="en-US" sz="1400" dirty="0"/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381000" y="2992159"/>
              <a:ext cx="8458200" cy="1588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7696200" y="3088957"/>
              <a:ext cx="91321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600" dirty="0" smtClean="0"/>
                <a:t>Time</a:t>
              </a:r>
              <a:endParaRPr lang="en-US" sz="2600" dirty="0"/>
            </a:p>
          </p:txBody>
        </p:sp>
        <p:sp>
          <p:nvSpPr>
            <p:cNvPr id="12" name="Alternate Process 11"/>
            <p:cNvSpPr/>
            <p:nvPr/>
          </p:nvSpPr>
          <p:spPr bwMode="auto">
            <a:xfrm>
              <a:off x="18288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2</a:t>
              </a:r>
              <a:endParaRPr lang="en-US" sz="1400" dirty="0"/>
            </a:p>
          </p:txBody>
        </p:sp>
        <p:sp>
          <p:nvSpPr>
            <p:cNvPr id="13" name="Alternate Process 12"/>
            <p:cNvSpPr/>
            <p:nvPr/>
          </p:nvSpPr>
          <p:spPr bwMode="auto">
            <a:xfrm>
              <a:off x="27432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3</a:t>
              </a:r>
              <a:endParaRPr lang="en-US" sz="1400" dirty="0"/>
            </a:p>
          </p:txBody>
        </p:sp>
        <p:sp>
          <p:nvSpPr>
            <p:cNvPr id="14" name="Alternate Process 13"/>
            <p:cNvSpPr/>
            <p:nvPr/>
          </p:nvSpPr>
          <p:spPr bwMode="auto">
            <a:xfrm>
              <a:off x="36576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4</a:t>
              </a:r>
              <a:endParaRPr lang="en-US" sz="1400" dirty="0"/>
            </a:p>
          </p:txBody>
        </p:sp>
        <p:sp>
          <p:nvSpPr>
            <p:cNvPr id="15" name="Alternate Process 14"/>
            <p:cNvSpPr/>
            <p:nvPr/>
          </p:nvSpPr>
          <p:spPr bwMode="auto">
            <a:xfrm>
              <a:off x="45720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5</a:t>
              </a:r>
              <a:endParaRPr lang="en-US" sz="1400" dirty="0"/>
            </a:p>
          </p:txBody>
        </p:sp>
        <p:sp>
          <p:nvSpPr>
            <p:cNvPr id="16" name="Alternate Process 15"/>
            <p:cNvSpPr/>
            <p:nvPr/>
          </p:nvSpPr>
          <p:spPr bwMode="auto">
            <a:xfrm>
              <a:off x="54864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6</a:t>
              </a:r>
              <a:endParaRPr lang="en-US" sz="1400" dirty="0"/>
            </a:p>
          </p:txBody>
        </p:sp>
        <p:sp>
          <p:nvSpPr>
            <p:cNvPr id="17" name="Alternate Process 16"/>
            <p:cNvSpPr/>
            <p:nvPr/>
          </p:nvSpPr>
          <p:spPr bwMode="auto">
            <a:xfrm>
              <a:off x="64008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7</a:t>
              </a:r>
              <a:endParaRPr lang="en-US" sz="1400" dirty="0"/>
            </a:p>
          </p:txBody>
        </p:sp>
        <p:sp>
          <p:nvSpPr>
            <p:cNvPr id="18" name="Alternate Process 17"/>
            <p:cNvSpPr/>
            <p:nvPr/>
          </p:nvSpPr>
          <p:spPr bwMode="auto">
            <a:xfrm>
              <a:off x="7315200" y="2382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8</a:t>
              </a:r>
              <a:endParaRPr lang="en-US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676400" y="1696759"/>
              <a:ext cx="202317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Channel 1</a:t>
              </a:r>
              <a:endParaRPr lang="en-US" b="1" dirty="0"/>
            </a:p>
          </p:txBody>
        </p:sp>
        <p:sp>
          <p:nvSpPr>
            <p:cNvPr id="28" name="Double Brace 27"/>
            <p:cNvSpPr/>
            <p:nvPr/>
          </p:nvSpPr>
          <p:spPr bwMode="auto">
            <a:xfrm>
              <a:off x="914400" y="1772959"/>
              <a:ext cx="3657600" cy="53340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29" name="TextBox 28"/>
            <p:cNvSpPr txBox="1"/>
            <p:nvPr/>
          </p:nvSpPr>
          <p:spPr>
            <a:xfrm>
              <a:off x="5334000" y="1696759"/>
              <a:ext cx="202317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Channel 2</a:t>
              </a:r>
              <a:endParaRPr lang="en-US" b="1" dirty="0"/>
            </a:p>
          </p:txBody>
        </p:sp>
        <p:sp>
          <p:nvSpPr>
            <p:cNvPr id="30" name="Double Brace 29"/>
            <p:cNvSpPr/>
            <p:nvPr/>
          </p:nvSpPr>
          <p:spPr bwMode="auto">
            <a:xfrm>
              <a:off x="4572000" y="1772959"/>
              <a:ext cx="3733800" cy="53340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</p:grpSp>
      <p:grpSp>
        <p:nvGrpSpPr>
          <p:cNvPr id="53" name="Group 52"/>
          <p:cNvGrpSpPr/>
          <p:nvPr/>
        </p:nvGrpSpPr>
        <p:grpSpPr>
          <a:xfrm>
            <a:off x="304800" y="3276600"/>
            <a:ext cx="8458200" cy="1849398"/>
            <a:chOff x="304800" y="4018002"/>
            <a:chExt cx="8458200" cy="1849398"/>
          </a:xfrm>
        </p:grpSpPr>
        <p:sp>
          <p:nvSpPr>
            <p:cNvPr id="33" name="Alternate Process 32"/>
            <p:cNvSpPr/>
            <p:nvPr/>
          </p:nvSpPr>
          <p:spPr bwMode="auto">
            <a:xfrm>
              <a:off x="8382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1</a:t>
              </a:r>
              <a:endParaRPr lang="en-US" sz="1400" dirty="0"/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304800" y="5278159"/>
              <a:ext cx="8458200" cy="1588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20000" y="5374957"/>
              <a:ext cx="91321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600" dirty="0" smtClean="0"/>
                <a:t>Time</a:t>
              </a:r>
              <a:endParaRPr lang="en-US" sz="2600" dirty="0"/>
            </a:p>
          </p:txBody>
        </p:sp>
        <p:sp>
          <p:nvSpPr>
            <p:cNvPr id="36" name="Alternate Process 35"/>
            <p:cNvSpPr/>
            <p:nvPr/>
          </p:nvSpPr>
          <p:spPr bwMode="auto">
            <a:xfrm>
              <a:off x="17526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2</a:t>
              </a:r>
              <a:endParaRPr lang="en-US" sz="1400" dirty="0"/>
            </a:p>
          </p:txBody>
        </p:sp>
        <p:sp>
          <p:nvSpPr>
            <p:cNvPr id="37" name="Alternate Process 36"/>
            <p:cNvSpPr/>
            <p:nvPr/>
          </p:nvSpPr>
          <p:spPr bwMode="auto">
            <a:xfrm>
              <a:off x="26670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3</a:t>
              </a:r>
              <a:endParaRPr lang="en-US" sz="1400" dirty="0"/>
            </a:p>
          </p:txBody>
        </p:sp>
        <p:sp>
          <p:nvSpPr>
            <p:cNvPr id="38" name="Alternate Process 37"/>
            <p:cNvSpPr/>
            <p:nvPr/>
          </p:nvSpPr>
          <p:spPr bwMode="auto">
            <a:xfrm>
              <a:off x="35814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4</a:t>
              </a:r>
              <a:endParaRPr lang="en-US" sz="1400" dirty="0"/>
            </a:p>
          </p:txBody>
        </p:sp>
        <p:sp>
          <p:nvSpPr>
            <p:cNvPr id="39" name="Alternate Process 38"/>
            <p:cNvSpPr/>
            <p:nvPr/>
          </p:nvSpPr>
          <p:spPr bwMode="auto">
            <a:xfrm>
              <a:off x="44958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5</a:t>
              </a:r>
              <a:endParaRPr lang="en-US" sz="1400" dirty="0"/>
            </a:p>
          </p:txBody>
        </p:sp>
        <p:sp>
          <p:nvSpPr>
            <p:cNvPr id="40" name="Alternate Process 39"/>
            <p:cNvSpPr/>
            <p:nvPr/>
          </p:nvSpPr>
          <p:spPr bwMode="auto">
            <a:xfrm>
              <a:off x="54102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6</a:t>
              </a:r>
              <a:endParaRPr lang="en-US" sz="1400" dirty="0"/>
            </a:p>
          </p:txBody>
        </p:sp>
        <p:sp>
          <p:nvSpPr>
            <p:cNvPr id="41" name="Alternate Process 40"/>
            <p:cNvSpPr/>
            <p:nvPr/>
          </p:nvSpPr>
          <p:spPr bwMode="auto">
            <a:xfrm>
              <a:off x="63246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7</a:t>
              </a:r>
              <a:endParaRPr lang="en-US" sz="1400" dirty="0"/>
            </a:p>
          </p:txBody>
        </p:sp>
        <p:sp>
          <p:nvSpPr>
            <p:cNvPr id="42" name="Alternate Process 41"/>
            <p:cNvSpPr/>
            <p:nvPr/>
          </p:nvSpPr>
          <p:spPr bwMode="auto">
            <a:xfrm>
              <a:off x="7239000" y="4668559"/>
              <a:ext cx="914400" cy="436766"/>
            </a:xfrm>
            <a:prstGeom prst="flowChartAlternateProcess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None/>
              </a:pPr>
              <a:r>
                <a:rPr lang="en-US" sz="1400" dirty="0" smtClean="0"/>
                <a:t>Frame 8</a:t>
              </a:r>
              <a:endParaRPr lang="en-US" sz="14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60760" y="4018002"/>
              <a:ext cx="112524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Ch. 1</a:t>
              </a:r>
              <a:endParaRPr lang="en-US" b="1" dirty="0"/>
            </a:p>
          </p:txBody>
        </p:sp>
        <p:sp>
          <p:nvSpPr>
            <p:cNvPr id="44" name="Double Brace 43"/>
            <p:cNvSpPr/>
            <p:nvPr/>
          </p:nvSpPr>
          <p:spPr bwMode="auto">
            <a:xfrm>
              <a:off x="838200" y="4058959"/>
              <a:ext cx="1828800" cy="53340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47" name="TextBox 46"/>
            <p:cNvSpPr txBox="1"/>
            <p:nvPr/>
          </p:nvSpPr>
          <p:spPr>
            <a:xfrm>
              <a:off x="2971800" y="4018002"/>
              <a:ext cx="112524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Ch. 2</a:t>
              </a:r>
              <a:endParaRPr lang="en-US" b="1" dirty="0"/>
            </a:p>
          </p:txBody>
        </p:sp>
        <p:sp>
          <p:nvSpPr>
            <p:cNvPr id="48" name="Double Brace 47"/>
            <p:cNvSpPr/>
            <p:nvPr/>
          </p:nvSpPr>
          <p:spPr bwMode="auto">
            <a:xfrm>
              <a:off x="2667000" y="4038600"/>
              <a:ext cx="1828800" cy="53340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49" name="TextBox 48"/>
            <p:cNvSpPr txBox="1"/>
            <p:nvPr/>
          </p:nvSpPr>
          <p:spPr>
            <a:xfrm>
              <a:off x="4800600" y="4018002"/>
              <a:ext cx="112524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Ch. 3</a:t>
              </a:r>
              <a:endParaRPr lang="en-US" b="1" dirty="0"/>
            </a:p>
          </p:txBody>
        </p:sp>
        <p:sp>
          <p:nvSpPr>
            <p:cNvPr id="50" name="Double Brace 49"/>
            <p:cNvSpPr/>
            <p:nvPr/>
          </p:nvSpPr>
          <p:spPr bwMode="auto">
            <a:xfrm>
              <a:off x="4495800" y="4038600"/>
              <a:ext cx="1828800" cy="53340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51" name="TextBox 50"/>
            <p:cNvSpPr txBox="1"/>
            <p:nvPr/>
          </p:nvSpPr>
          <p:spPr>
            <a:xfrm>
              <a:off x="6629400" y="4018002"/>
              <a:ext cx="125335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Ch. 4</a:t>
              </a:r>
              <a:endParaRPr lang="en-US" b="1" dirty="0"/>
            </a:p>
          </p:txBody>
        </p:sp>
        <p:sp>
          <p:nvSpPr>
            <p:cNvPr id="52" name="Double Brace 51"/>
            <p:cNvSpPr/>
            <p:nvPr/>
          </p:nvSpPr>
          <p:spPr bwMode="auto">
            <a:xfrm>
              <a:off x="6324600" y="4038600"/>
              <a:ext cx="1828800" cy="533400"/>
            </a:xfrm>
            <a:prstGeom prst="bracePai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</p:grpSp>
      <p:sp>
        <p:nvSpPr>
          <p:cNvPr id="54" name="TextBox 53"/>
          <p:cNvSpPr txBox="1"/>
          <p:nvPr/>
        </p:nvSpPr>
        <p:spPr>
          <a:xfrm>
            <a:off x="838200" y="4953000"/>
            <a:ext cx="73055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Number of Channel in each </a:t>
            </a:r>
            <a:r>
              <a:rPr lang="en-US" dirty="0" err="1" smtClean="0"/>
              <a:t>superframe</a:t>
            </a:r>
            <a:r>
              <a:rPr lang="en-US" dirty="0" smtClean="0"/>
              <a:t> is</a:t>
            </a:r>
          </a:p>
          <a:p>
            <a:pPr>
              <a:buNone/>
            </a:pPr>
            <a:r>
              <a:rPr lang="en-US" dirty="0" smtClean="0"/>
              <a:t>a system parameter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Solved in [TMC08]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outputs:</a:t>
            </a:r>
          </a:p>
          <a:p>
            <a:pPr lvl="1"/>
            <a:r>
              <a:rPr lang="en-US" dirty="0" smtClean="0"/>
              <a:t>Assigns items (fixed or variable size) to each broadcast channel</a:t>
            </a:r>
          </a:p>
          <a:p>
            <a:pPr lvl="1"/>
            <a:r>
              <a:rPr lang="en-US" dirty="0" smtClean="0"/>
              <a:t>(Optionally) Determine which MSS receive which broadcast channel</a:t>
            </a:r>
          </a:p>
          <a:p>
            <a:r>
              <a:rPr lang="en-US" dirty="0" smtClean="0"/>
              <a:t>Objective: </a:t>
            </a:r>
          </a:p>
          <a:p>
            <a:pPr lvl="1"/>
            <a:r>
              <a:rPr lang="en-US" dirty="0" smtClean="0"/>
              <a:t>maximize the profit                      , where</a:t>
            </a:r>
          </a:p>
          <a:p>
            <a:pPr lvl="1"/>
            <a:r>
              <a:rPr lang="en-US" dirty="0" smtClean="0"/>
              <a:t>        is the profit if MSS </a:t>
            </a:r>
            <a:r>
              <a:rPr lang="en-US" i="1" dirty="0" err="1" smtClean="0"/>
              <a:t>h</a:t>
            </a:r>
            <a:r>
              <a:rPr lang="en-US" i="1" dirty="0" smtClean="0"/>
              <a:t> </a:t>
            </a:r>
            <a:r>
              <a:rPr lang="en-US" dirty="0" smtClean="0"/>
              <a:t>happens to receive </a:t>
            </a:r>
            <a:r>
              <a:rPr lang="en-US" dirty="0" err="1" smtClean="0"/>
              <a:t>ch</a:t>
            </a:r>
            <a:r>
              <a:rPr lang="en-US" dirty="0" smtClean="0"/>
              <a:t>.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lvl="1"/>
            <a:r>
              <a:rPr lang="en-US" i="1" dirty="0" smtClean="0"/>
              <a:t>        </a:t>
            </a:r>
            <a:r>
              <a:rPr lang="en-US" dirty="0" smtClean="0"/>
              <a:t>is 1 if </a:t>
            </a:r>
            <a:r>
              <a:rPr lang="en-US" i="1" dirty="0" err="1" smtClean="0"/>
              <a:t>h</a:t>
            </a:r>
            <a:r>
              <a:rPr lang="en-US" i="1" dirty="0" smtClean="0"/>
              <a:t> </a:t>
            </a:r>
            <a:r>
              <a:rPr lang="en-US" dirty="0" smtClean="0"/>
              <a:t>receives </a:t>
            </a:r>
            <a:r>
              <a:rPr lang="en-US" dirty="0" err="1" smtClean="0"/>
              <a:t>ch</a:t>
            </a:r>
            <a:r>
              <a:rPr lang="en-US" dirty="0" smtClean="0"/>
              <a:t>. </a:t>
            </a:r>
            <a:r>
              <a:rPr lang="en-US" i="1" dirty="0" err="1" smtClean="0"/>
              <a:t>i</a:t>
            </a:r>
            <a:r>
              <a:rPr lang="en-US" dirty="0" smtClean="0"/>
              <a:t>, and 0 otherwise</a:t>
            </a: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05BA-0E41-4D5F-B464-9A180D90531A}" type="datetime1">
              <a:rPr lang="en-US" smtClean="0"/>
              <a:pPr/>
              <a:t>7/15/09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C82A-136B-4CA1-8FED-44B8E8A23AE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38600" y="4419600"/>
          <a:ext cx="1905000" cy="557561"/>
        </p:xfrm>
        <a:graphic>
          <a:graphicData uri="http://schemas.openxmlformats.org/presentationml/2006/ole">
            <p:oleObj spid="_x0000_s53250" name="Equation" r:id="rId3" imgW="1041400" imgH="304800" progId="Equation.3">
              <p:embed/>
            </p:oleObj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1143000" y="5029200"/>
          <a:ext cx="766763" cy="301625"/>
        </p:xfrm>
        <a:graphic>
          <a:graphicData uri="http://schemas.openxmlformats.org/presentationml/2006/ole">
            <p:oleObj spid="_x0000_s53251" name="Equation" r:id="rId4" imgW="419100" imgH="165100" progId="Equation.3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1189038" y="5486400"/>
          <a:ext cx="673100" cy="301625"/>
        </p:xfrm>
        <a:graphic>
          <a:graphicData uri="http://schemas.openxmlformats.org/presentationml/2006/ole">
            <p:oleObj spid="_x0000_s53252" name="Equation" r:id="rId5" imgW="368300" imgH="165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32" charset="2"/>
          <a:buChar char="n"/>
          <a:tabLst/>
          <a:defRPr kumimoji="0" lang="en-US" sz="3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32" charset="0"/>
            <a:ea typeface="Arial" pitchFamily="32" charset="0"/>
            <a:cs typeface="Arial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32" charset="2"/>
          <a:buChar char="n"/>
          <a:tabLst/>
          <a:defRPr kumimoji="0" lang="en-US" sz="3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32" charset="0"/>
            <a:ea typeface="Arial" pitchFamily="32" charset="0"/>
            <a:cs typeface="Arial" pitchFamily="32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8557</TotalTime>
  <Words>890</Words>
  <Application>Microsoft PowerPoint</Application>
  <PresentationFormat>On-screen Show (4:3)</PresentationFormat>
  <Paragraphs>168</Paragraphs>
  <Slides>19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Edge</vt:lpstr>
      <vt:lpstr>Equation</vt:lpstr>
      <vt:lpstr>Broadcasting Variable-Bit-Rate Videos in 802.16e-Like Mobile Networks</vt:lpstr>
      <vt:lpstr>Outline</vt:lpstr>
      <vt:lpstr>System Overview</vt:lpstr>
      <vt:lpstr>Problem Statement</vt:lpstr>
      <vt:lpstr>Outline</vt:lpstr>
      <vt:lpstr>802.16e Frame Structure (FDD)</vt:lpstr>
      <vt:lpstr>802.16e Frame Structure (TDD)</vt:lpstr>
      <vt:lpstr>Broadcast Channels</vt:lpstr>
      <vt:lpstr>The Problem Solved in [TMC08]</vt:lpstr>
      <vt:lpstr>The Problem Solved in [TMC08] (cont.)</vt:lpstr>
      <vt:lpstr>How They Solved the Problems?</vt:lpstr>
      <vt:lpstr>Outline</vt:lpstr>
      <vt:lpstr>Weakness of [TMC08]</vt:lpstr>
      <vt:lpstr>Weakness of [TMC08] (cont.)</vt:lpstr>
      <vt:lpstr>Outline</vt:lpstr>
      <vt:lpstr>Differences from DVB-H </vt:lpstr>
      <vt:lpstr>Differences from DVB-H (cont.)</vt:lpstr>
      <vt:lpstr>Outline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Cheng-Hsin Hsu</cp:lastModifiedBy>
  <cp:revision>1264</cp:revision>
  <cp:lastPrinted>1601-01-01T00:00:00Z</cp:lastPrinted>
  <dcterms:created xsi:type="dcterms:W3CDTF">2009-07-15T19:01:35Z</dcterms:created>
  <dcterms:modified xsi:type="dcterms:W3CDTF">2009-07-15T19:01:47Z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